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9" r:id="rId2"/>
    <p:sldId id="270" r:id="rId3"/>
    <p:sldId id="312" r:id="rId4"/>
    <p:sldId id="290" r:id="rId5"/>
    <p:sldId id="304" r:id="rId6"/>
    <p:sldId id="277" r:id="rId7"/>
    <p:sldId id="276" r:id="rId8"/>
    <p:sldId id="314" r:id="rId9"/>
    <p:sldId id="319" r:id="rId10"/>
    <p:sldId id="317" r:id="rId11"/>
    <p:sldId id="278" r:id="rId12"/>
    <p:sldId id="283" r:id="rId13"/>
    <p:sldId id="282" r:id="rId14"/>
    <p:sldId id="296" r:id="rId15"/>
    <p:sldId id="263" r:id="rId16"/>
    <p:sldId id="264" r:id="rId17"/>
    <p:sldId id="265" r:id="rId18"/>
    <p:sldId id="266" r:id="rId19"/>
    <p:sldId id="267" r:id="rId20"/>
    <p:sldId id="268" r:id="rId21"/>
    <p:sldId id="284" r:id="rId22"/>
    <p:sldId id="291" r:id="rId23"/>
    <p:sldId id="292" r:id="rId24"/>
    <p:sldId id="299" r:id="rId25"/>
    <p:sldId id="297" r:id="rId26"/>
    <p:sldId id="306" r:id="rId27"/>
    <p:sldId id="310" r:id="rId28"/>
    <p:sldId id="305" r:id="rId29"/>
    <p:sldId id="300" r:id="rId30"/>
    <p:sldId id="311" r:id="rId31"/>
    <p:sldId id="301" r:id="rId32"/>
    <p:sldId id="302" r:id="rId33"/>
    <p:sldId id="303" r:id="rId34"/>
    <p:sldId id="313" r:id="rId35"/>
    <p:sldId id="315" r:id="rId36"/>
    <p:sldId id="318" r:id="rId37"/>
    <p:sldId id="320" r:id="rId38"/>
    <p:sldId id="322" r:id="rId39"/>
    <p:sldId id="321" r:id="rId40"/>
    <p:sldId id="316" r:id="rId41"/>
    <p:sldId id="261" r:id="rId42"/>
    <p:sldId id="279" r:id="rId43"/>
    <p:sldId id="280" r:id="rId44"/>
    <p:sldId id="309" r:id="rId45"/>
    <p:sldId id="308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4B5CB5-BF57-4BD6-B94C-F8296EE3BFCA}">
          <p14:sldIdLst>
            <p14:sldId id="269"/>
            <p14:sldId id="270"/>
            <p14:sldId id="312"/>
            <p14:sldId id="290"/>
            <p14:sldId id="304"/>
            <p14:sldId id="277"/>
            <p14:sldId id="276"/>
            <p14:sldId id="314"/>
            <p14:sldId id="319"/>
            <p14:sldId id="317"/>
            <p14:sldId id="278"/>
            <p14:sldId id="283"/>
            <p14:sldId id="282"/>
          </p14:sldIdLst>
        </p14:section>
        <p14:section name="Statemachine" id="{2892B21E-8B31-47EC-88BE-3C633F62C79E}">
          <p14:sldIdLst>
            <p14:sldId id="296"/>
            <p14:sldId id="263"/>
            <p14:sldId id="264"/>
            <p14:sldId id="265"/>
            <p14:sldId id="266"/>
            <p14:sldId id="267"/>
            <p14:sldId id="268"/>
            <p14:sldId id="284"/>
            <p14:sldId id="291"/>
            <p14:sldId id="292"/>
            <p14:sldId id="299"/>
            <p14:sldId id="297"/>
          </p14:sldIdLst>
        </p14:section>
        <p14:section name="FFT on MATLAB" id="{EF542E4E-8B12-43B6-A9C3-7378E27A964D}">
          <p14:sldIdLst>
            <p14:sldId id="306"/>
            <p14:sldId id="310"/>
            <p14:sldId id="305"/>
          </p14:sldIdLst>
        </p14:section>
        <p14:section name="FFT on PSoC" id="{E2CBAAF1-4FD5-4880-BFFF-DBFFC939F05E}">
          <p14:sldIdLst>
            <p14:sldId id="300"/>
            <p14:sldId id="311"/>
            <p14:sldId id="301"/>
          </p14:sldIdLst>
        </p14:section>
        <p14:section name="CFAR" id="{A0AC8531-3B21-4B4E-883B-554AB5CCB711}">
          <p14:sldIdLst>
            <p14:sldId id="302"/>
            <p14:sldId id="303"/>
            <p14:sldId id="313"/>
            <p14:sldId id="315"/>
            <p14:sldId id="318"/>
            <p14:sldId id="320"/>
            <p14:sldId id="322"/>
            <p14:sldId id="321"/>
            <p14:sldId id="316"/>
          </p14:sldIdLst>
        </p14:section>
        <p14:section name="Exercises" id="{3ECA7D7F-C9F6-448C-8179-FCB79C40F747}">
          <p14:sldIdLst>
            <p14:sldId id="261"/>
            <p14:sldId id="279"/>
            <p14:sldId id="280"/>
            <p14:sldId id="309"/>
            <p14:sldId id="308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4AC443-DF36-4027-B1B4-5DC8A5BD0DA3}" v="27" dt="2024-07-16T19:53:22.188"/>
    <p1510:client id="{FA2C4343-18B1-4D77-B6BB-E52C5A8E8AE7}" v="2844" dt="2024-07-15T20:11:24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A9C05-CB4E-4941-B024-1F5DC08559B9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1D2C3-11A8-4B5F-9CFD-D4BD188D9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86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779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65c563a2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g2e65c563a2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65c563a2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g2e65c563a2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65c563a2e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g2e65c563a2e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7758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2208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1438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874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5348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9299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8924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90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5769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9324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190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4716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3875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5c563a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e65c563a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380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28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901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513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876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49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4BA3-2555-86E7-A2FE-0FA617862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196E1-1693-2B60-C317-8E845555A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A6585-2F17-3B05-0BC0-D2E6E168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8B361-20B1-CAD0-9CF5-70A54B62E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2081D-C428-38E7-8D24-A9AC084D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70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EA57-4F6C-D16C-BF82-447C3FBF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E1A78-842C-E320-62A4-F85C798F0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22763-36DF-BEFB-573A-31726D76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6976-134F-AF7A-AE26-8C901AEC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5E594-6D1E-5AD9-2FAD-89C1B358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57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22A5D-52AF-0A4C-A5AC-57494CA6A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5FF60-1340-3229-8017-9683A8A68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EBE15-C524-B37E-2329-9C2995EE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4C874-6777-A039-FE35-98B506DF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1C2C1-D55A-75DD-CFF9-17B1F882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929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36E5-EDC0-9AB3-47D6-E595E384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9C93-F5F8-20D7-BB20-0974F3D06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349C1-D6ED-C379-C15A-3D91BB74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EBBA6-AC8F-A358-7D92-FCF2A2DD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3DAF4-9E21-9E1B-4FC3-988E4113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0CE1-7838-8D83-D4E8-D9CE1352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7DBEA-F300-8D48-036F-A1E624FD5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1788F-20BC-C5A7-9824-151152DE1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009F8-7BA7-C0B2-5C98-D80A358D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51174-7D58-DFCE-EFEE-FE19A41C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37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92B5-C856-897A-A585-F3C961ED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53E54-545B-122D-E010-32A2AB2B2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72DF4-1A3B-22DD-9C36-2011ACF86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FEDD8-92F2-4C77-2A33-9C4302EC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C7CD9-5AC5-6A11-D5CF-3358A9FB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89C43-A788-59E1-EA81-0D880FCC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01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773C-0765-8C67-3BDE-99775E950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D4489-0503-0327-7463-B243969E0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67D06-A72D-EE8E-1FCF-0ED1FF4FA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CBC15-F626-6CD6-B4B8-40702A256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B2647-2682-E72D-F939-7428BB2EF5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C7E4B-C4C6-FAC5-4C07-8C666890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A834D-551E-1A23-2AAE-CE1C7143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A012D-33B9-B967-9956-F23B9EFA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27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A983-3CA5-A26D-9BCF-AB1825EB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858A0-778D-F4D0-6C80-924E265F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64849-435E-03D7-F3D8-E1FCA9FA0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FBD46-F536-C7E0-BE91-3D789CFC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38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191EB-65FF-1A26-41E1-E75CE086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B64A5-43CF-240F-C50A-DDB1E2A8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BC925-396C-44A2-D663-9F2CC7A3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11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FB5B-3E77-0F95-65DD-C94D79FF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CDD5-3AC9-7FF5-808B-EBE74CFFE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C99EA-F9E7-2B26-32CF-B29D11C2E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EB646-2592-CE67-73D3-E099B069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5E9A1-B8E3-011E-0116-4556D921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01561-7BAE-09E3-249F-00A80001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7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CCC0-6EE8-FAA4-E9AF-6358A724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54127-1297-83F6-CBE7-36540F8EED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296AD-F348-F673-30E4-5337E6FB2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76EA5-1BFC-5F2E-6C84-948B557C5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13FC-D2CF-8A11-8C44-907BB056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BEBE1-EF8A-CD29-AD11-0674C771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1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581BD-0E61-69B2-3D46-71868D24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14710-9888-C1E9-525B-EAB497FC0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2ED7B-E16C-0E25-5F94-0660DC3B6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CF12D-95A8-404C-A44E-0FF7554FE99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AD20-0408-4D3A-1E53-4D72FCB02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0ED7F-A83F-513A-6A02-FA7DCD44D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DCF6C-859D-4041-ACCC-21E123082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0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lh7-us.googleusercontent.com/slidesz/AGV_vUdREyKUGb0D2XqOjwhXZxlhji3GSWLInLK7miVVjuC9oor0odJpcxIpjU4ZfXcNUFWaepGsTR1WGjtAxRnfOp6PhkrHdBYQSwGwleoETOiGyB81Bs4cPJ5K5ixeQ-wZHDZ9FrJHqHMmO5an_VdbUonfIcV3FQM=s2048?key=cW-zS75hpeJy1SBYH5GCC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62" name="Google Shape;262;p17"/>
          <p:cNvSpPr txBox="1"/>
          <p:nvPr/>
        </p:nvSpPr>
        <p:spPr>
          <a:xfrm>
            <a:off x="685800" y="1142126"/>
            <a:ext cx="842640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6400" b="1">
                <a:solidFill>
                  <a:srgbClr val="FFFDFC"/>
                </a:solidFill>
                <a:latin typeface="Josefin Sans"/>
                <a:ea typeface="Josefin Sans"/>
                <a:cs typeface="Josefin Sans"/>
                <a:sym typeface="Josefin Sans"/>
              </a:rPr>
              <a:t>SYSTEM-DRIVEN HARDWARE DESIGN</a:t>
            </a:r>
          </a:p>
        </p:txBody>
      </p:sp>
      <p:sp>
        <p:nvSpPr>
          <p:cNvPr id="263" name="Google Shape;263;p17"/>
          <p:cNvSpPr txBox="1"/>
          <p:nvPr/>
        </p:nvSpPr>
        <p:spPr>
          <a:xfrm>
            <a:off x="4097080" y="4425685"/>
            <a:ext cx="7437441" cy="166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r"/>
            <a:r>
              <a:rPr lang="en-US" sz="5425" b="1" dirty="0">
                <a:solidFill>
                  <a:srgbClr val="FFFDFC"/>
                </a:solidFill>
                <a:latin typeface="Josefin Sans"/>
                <a:ea typeface="Josefin Sans"/>
                <a:cs typeface="Josefin Sans"/>
                <a:sym typeface="Josefin Sans"/>
              </a:rPr>
              <a:t>24GHz-Radar for Movement Detection</a:t>
            </a:r>
            <a:endParaRPr sz="622" dirty="0"/>
          </a:p>
        </p:txBody>
      </p:sp>
      <p:cxnSp>
        <p:nvCxnSpPr>
          <p:cNvPr id="265" name="Google Shape;265;p17"/>
          <p:cNvCxnSpPr/>
          <p:nvPr/>
        </p:nvCxnSpPr>
        <p:spPr>
          <a:xfrm>
            <a:off x="685800" y="698500"/>
            <a:ext cx="10820400" cy="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7"/>
          <p:cNvCxnSpPr/>
          <p:nvPr/>
        </p:nvCxnSpPr>
        <p:spPr>
          <a:xfrm>
            <a:off x="685800" y="6184900"/>
            <a:ext cx="10820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CaixaDeTexto 16"/>
          <p:cNvSpPr txBox="1"/>
          <p:nvPr/>
        </p:nvSpPr>
        <p:spPr>
          <a:xfrm>
            <a:off x="685800" y="3226717"/>
            <a:ext cx="587703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dirty="0">
                <a:solidFill>
                  <a:schemeClr val="bg1"/>
                </a:solidFill>
                <a:latin typeface="Josefin Sans"/>
              </a:rPr>
              <a:t>Rakshitha Kukke Prakash 	1127988</a:t>
            </a:r>
          </a:p>
          <a:p>
            <a:endParaRPr lang="pt-BR" sz="2400" b="1" dirty="0">
              <a:solidFill>
                <a:schemeClr val="bg1"/>
              </a:solidFill>
              <a:latin typeface="Josefin Sans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Josefin Sans"/>
              </a:rPr>
              <a:t>Henrique Rangan		   1130830</a:t>
            </a:r>
          </a:p>
          <a:p>
            <a:endParaRPr lang="pt-BR" sz="2400" b="1" dirty="0">
              <a:solidFill>
                <a:schemeClr val="bg1"/>
              </a:solidFill>
              <a:latin typeface="Josefin Sans"/>
            </a:endParaRPr>
          </a:p>
          <a:p>
            <a:endParaRPr lang="pt-BR" sz="2400" b="1" dirty="0">
              <a:solidFill>
                <a:schemeClr val="bg1"/>
              </a:solidFill>
              <a:latin typeface="Josefin Sans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Josefin Sans"/>
              </a:rPr>
              <a:t>Group C5</a:t>
            </a:r>
          </a:p>
        </p:txBody>
      </p:sp>
    </p:spTree>
    <p:extLst>
      <p:ext uri="{BB962C8B-B14F-4D97-AF65-F5344CB8AC3E}">
        <p14:creationId xmlns:p14="http://schemas.microsoft.com/office/powerpoint/2010/main" val="2924170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418E9-3A74-CD48-B949-67A3F3351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73"/>
          <a:stretch/>
        </p:blipFill>
        <p:spPr>
          <a:xfrm>
            <a:off x="6096000" y="321046"/>
            <a:ext cx="4165106" cy="3915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532E8-E85F-C614-0BE4-4942E3E97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56"/>
          <a:stretch/>
        </p:blipFill>
        <p:spPr>
          <a:xfrm>
            <a:off x="505218" y="320964"/>
            <a:ext cx="4267200" cy="3915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FBB605-4000-E0FF-23AA-3B423E2BE3B4}"/>
              </a:ext>
            </a:extLst>
          </p:cNvPr>
          <p:cNvSpPr txBox="1"/>
          <p:nvPr/>
        </p:nvSpPr>
        <p:spPr>
          <a:xfrm>
            <a:off x="631152" y="4630994"/>
            <a:ext cx="1058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Measured cutoff </a:t>
            </a:r>
          </a:p>
          <a:p>
            <a:r>
              <a:rPr lang="de-DE" dirty="0">
                <a:solidFill>
                  <a:schemeClr val="bg1"/>
                </a:solidFill>
              </a:rPr>
              <a:t>fc1 = 17Hz</a:t>
            </a:r>
          </a:p>
          <a:p>
            <a:r>
              <a:rPr lang="de-DE" dirty="0">
                <a:solidFill>
                  <a:schemeClr val="bg1"/>
                </a:solidFill>
              </a:rPr>
              <a:t>fc2 = 362Hz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70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24"/>
          <p:cNvCxnSpPr/>
          <p:nvPr/>
        </p:nvCxnSpPr>
        <p:spPr>
          <a:xfrm>
            <a:off x="728330" y="826091"/>
            <a:ext cx="10820400" cy="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24"/>
          <p:cNvSpPr txBox="1"/>
          <p:nvPr/>
        </p:nvSpPr>
        <p:spPr>
          <a:xfrm>
            <a:off x="2254893" y="0"/>
            <a:ext cx="779562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b="1">
                <a:solidFill>
                  <a:srgbClr val="FFFDFC"/>
                </a:solidFill>
                <a:latin typeface="Josefin Sans"/>
                <a:sym typeface="Josefin Sans"/>
              </a:rPr>
              <a:t>VOLTAGE DIVIDER</a:t>
            </a:r>
            <a:endParaRPr lang="en-US" sz="622"/>
          </a:p>
        </p:txBody>
      </p:sp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BBC95CCE-52C7-05F1-B2A2-7E740A42F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70" y="1116043"/>
            <a:ext cx="7686675" cy="51435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1BE6865-679A-3844-2F32-F15B7FFB47C5}"/>
              </a:ext>
            </a:extLst>
          </p:cNvPr>
          <p:cNvSpPr txBox="1"/>
          <p:nvPr/>
        </p:nvSpPr>
        <p:spPr>
          <a:xfrm>
            <a:off x="470004" y="6244567"/>
            <a:ext cx="5436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err="1">
                <a:solidFill>
                  <a:schemeClr val="bg1"/>
                </a:solidFill>
                <a:cs typeface="Calibri"/>
              </a:rPr>
              <a:t>Description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: 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Voltage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 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Divider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 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implemented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 in PCB in </a:t>
            </a:r>
            <a:r>
              <a:rPr lang="pt-BR" b="1" err="1">
                <a:solidFill>
                  <a:schemeClr val="bg1"/>
                </a:solidFill>
                <a:cs typeface="Calibri"/>
              </a:rPr>
              <a:t>KiCAD</a:t>
            </a:r>
            <a:endParaRPr lang="pt-B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Google Shape;460;p24">
            <a:extLst>
              <a:ext uri="{FF2B5EF4-FFF2-40B4-BE49-F238E27FC236}">
                <a16:creationId xmlns:a16="http://schemas.microsoft.com/office/drawing/2014/main" id="{7074146C-7E09-FC83-EF2A-B0D9FAC3CA03}"/>
              </a:ext>
            </a:extLst>
          </p:cNvPr>
          <p:cNvSpPr txBox="1"/>
          <p:nvPr/>
        </p:nvSpPr>
        <p:spPr>
          <a:xfrm>
            <a:off x="8408402" y="1121433"/>
            <a:ext cx="3424911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b="1" u="sng" dirty="0">
                <a:solidFill>
                  <a:srgbClr val="FFFDFC"/>
                </a:solidFill>
                <a:latin typeface="Josefin Sans"/>
                <a:sym typeface="Josefin Sans"/>
              </a:rPr>
              <a:t>VOLTAGE DIVIDER:</a:t>
            </a:r>
            <a:endParaRPr lang="en-US" sz="1800" b="1" u="sng" dirty="0">
              <a:solidFill>
                <a:srgbClr val="FFFDFC"/>
              </a:solidFill>
              <a:latin typeface="Josefin Sans"/>
            </a:endParaRPr>
          </a:p>
          <a:p>
            <a:pPr marL="285750" indent="-285750">
              <a:lnSpc>
                <a:spcPct val="120000"/>
              </a:lnSpc>
              <a:buChar char="•"/>
            </a:pPr>
            <a:r>
              <a:rPr lang="en-US" sz="1800" dirty="0">
                <a:solidFill>
                  <a:schemeClr val="bg1"/>
                </a:solidFill>
                <a:latin typeface="Josefin Sans"/>
              </a:rPr>
              <a:t>Divided by 2;</a:t>
            </a:r>
          </a:p>
          <a:p>
            <a:pPr marL="285750" indent="-285750">
              <a:lnSpc>
                <a:spcPct val="120000"/>
              </a:lnSpc>
              <a:buChar char="•"/>
            </a:pPr>
            <a:r>
              <a:rPr lang="en-US" sz="1800" dirty="0">
                <a:solidFill>
                  <a:schemeClr val="bg1"/>
                </a:solidFill>
                <a:latin typeface="Josefin Sans"/>
              </a:rPr>
              <a:t>Capacitor: to stabilize the signal input and filter Noise;</a:t>
            </a:r>
            <a:endParaRPr lang="en-US" sz="9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Char char="•"/>
            </a:pPr>
            <a:r>
              <a:rPr lang="en-US" sz="1800" dirty="0">
                <a:solidFill>
                  <a:schemeClr val="bg1"/>
                </a:solidFill>
                <a:latin typeface="Josefin Sans"/>
              </a:rPr>
              <a:t>Vin Test Point;</a:t>
            </a:r>
          </a:p>
          <a:p>
            <a:pPr marL="285750" indent="-285750">
              <a:lnSpc>
                <a:spcPct val="120000"/>
              </a:lnSpc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Josefin Sans"/>
              </a:rPr>
              <a:t>Gnd</a:t>
            </a:r>
            <a:r>
              <a:rPr lang="en-US" sz="1800" dirty="0">
                <a:solidFill>
                  <a:schemeClr val="bg1"/>
                </a:solidFill>
                <a:latin typeface="Josefin Sans"/>
              </a:rPr>
              <a:t> Test Point.</a:t>
            </a:r>
          </a:p>
        </p:txBody>
      </p:sp>
    </p:spTree>
    <p:extLst>
      <p:ext uri="{BB962C8B-B14F-4D97-AF65-F5344CB8AC3E}">
        <p14:creationId xmlns:p14="http://schemas.microsoft.com/office/powerpoint/2010/main" val="300902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24"/>
          <p:cNvCxnSpPr/>
          <p:nvPr/>
        </p:nvCxnSpPr>
        <p:spPr>
          <a:xfrm>
            <a:off x="728330" y="826091"/>
            <a:ext cx="10820400" cy="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24"/>
          <p:cNvSpPr txBox="1"/>
          <p:nvPr/>
        </p:nvSpPr>
        <p:spPr>
          <a:xfrm>
            <a:off x="716516" y="0"/>
            <a:ext cx="1077173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b="1" err="1">
                <a:solidFill>
                  <a:srgbClr val="FFFDFC"/>
                </a:solidFill>
                <a:latin typeface="Josefin Sans"/>
                <a:sym typeface="Josefin Sans"/>
              </a:rPr>
              <a:t>PSoC</a:t>
            </a:r>
            <a:r>
              <a:rPr lang="en-US" sz="4800" b="1">
                <a:solidFill>
                  <a:srgbClr val="FFFDFC"/>
                </a:solidFill>
                <a:latin typeface="Josefin Sans"/>
                <a:sym typeface="Josefin Sans"/>
              </a:rPr>
              <a:t> AND RADAR INTERFACE</a:t>
            </a:r>
            <a:endParaRPr lang="pt-BR"/>
          </a:p>
        </p:txBody>
      </p:sp>
      <p:pic>
        <p:nvPicPr>
          <p:cNvPr id="2" name="Imagem 1" descr="Diagrama, Esquemático&#10;&#10;Descrição gerada automaticamente">
            <a:extLst>
              <a:ext uri="{FF2B5EF4-FFF2-40B4-BE49-F238E27FC236}">
                <a16:creationId xmlns:a16="http://schemas.microsoft.com/office/drawing/2014/main" id="{5167053B-700D-6FEA-0568-CF5B0AC60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73" y="1266917"/>
            <a:ext cx="4308533" cy="4971150"/>
          </a:xfrm>
          <a:prstGeom prst="rect">
            <a:avLst/>
          </a:prstGeom>
        </p:spPr>
      </p:pic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4D3652A9-4E10-DAEE-1139-E40BEA3FD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67" y="1376633"/>
            <a:ext cx="5697028" cy="197688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E716809-A78E-FD71-25C3-F63EA83A424A}"/>
              </a:ext>
            </a:extLst>
          </p:cNvPr>
          <p:cNvSpPr txBox="1"/>
          <p:nvPr/>
        </p:nvSpPr>
        <p:spPr>
          <a:xfrm>
            <a:off x="470003" y="3340340"/>
            <a:ext cx="5436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err="1">
                <a:solidFill>
                  <a:schemeClr val="bg1"/>
                </a:solidFill>
                <a:cs typeface="Calibri"/>
              </a:rPr>
              <a:t>Description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: Radar Interface 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implemented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 in PCB in </a:t>
            </a:r>
            <a:r>
              <a:rPr lang="pt-BR" b="1" err="1">
                <a:solidFill>
                  <a:schemeClr val="bg1"/>
                </a:solidFill>
                <a:cs typeface="Calibri"/>
              </a:rPr>
              <a:t>KiCAD</a:t>
            </a:r>
            <a:endParaRPr lang="pt-B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C235E8-42FD-8435-4C86-40280CA4BD46}"/>
              </a:ext>
            </a:extLst>
          </p:cNvPr>
          <p:cNvSpPr txBox="1"/>
          <p:nvPr/>
        </p:nvSpPr>
        <p:spPr>
          <a:xfrm>
            <a:off x="6767286" y="6244567"/>
            <a:ext cx="431526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err="1">
                <a:solidFill>
                  <a:schemeClr val="bg1"/>
                </a:solidFill>
                <a:cs typeface="Calibri"/>
              </a:rPr>
              <a:t>Description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: Arduino Pins 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implemented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 in PCB in </a:t>
            </a:r>
            <a:r>
              <a:rPr lang="pt-BR" b="1" err="1">
                <a:solidFill>
                  <a:schemeClr val="bg1"/>
                </a:solidFill>
                <a:cs typeface="Calibri"/>
              </a:rPr>
              <a:t>KiCAD</a:t>
            </a:r>
            <a:endParaRPr lang="pt-B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Google Shape;460;p24">
            <a:extLst>
              <a:ext uri="{FF2B5EF4-FFF2-40B4-BE49-F238E27FC236}">
                <a16:creationId xmlns:a16="http://schemas.microsoft.com/office/drawing/2014/main" id="{321083CA-6E5C-F654-BF8D-6C9E361864FC}"/>
              </a:ext>
            </a:extLst>
          </p:cNvPr>
          <p:cNvSpPr txBox="1"/>
          <p:nvPr/>
        </p:nvSpPr>
        <p:spPr>
          <a:xfrm>
            <a:off x="1075949" y="5233358"/>
            <a:ext cx="427317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b="1" u="sng" dirty="0">
                <a:solidFill>
                  <a:srgbClr val="FFFDFC"/>
                </a:solidFill>
                <a:latin typeface="Josefin Sans"/>
                <a:sym typeface="Josefin Sans"/>
              </a:rPr>
              <a:t>Arduino Pins:</a:t>
            </a:r>
            <a:endParaRPr lang="en-US" sz="1800" b="1" u="sng" dirty="0">
              <a:solidFill>
                <a:srgbClr val="FFFDFC"/>
              </a:solidFill>
              <a:latin typeface="Josefin Sans"/>
            </a:endParaRPr>
          </a:p>
          <a:p>
            <a:pPr marL="285750" indent="-285750">
              <a:lnSpc>
                <a:spcPct val="120000"/>
              </a:lnSpc>
              <a:buChar char="•"/>
            </a:pPr>
            <a:r>
              <a:rPr lang="en-US" sz="1800" dirty="0">
                <a:solidFill>
                  <a:schemeClr val="bg1"/>
                </a:solidFill>
                <a:latin typeface="Josefin Sans"/>
              </a:rPr>
              <a:t>To connect the PCB on the </a:t>
            </a:r>
            <a:r>
              <a:rPr lang="en-US" sz="1800" dirty="0" err="1">
                <a:solidFill>
                  <a:schemeClr val="bg1"/>
                </a:solidFill>
                <a:latin typeface="Josefin Sans"/>
              </a:rPr>
              <a:t>PSoC</a:t>
            </a:r>
            <a:r>
              <a:rPr lang="en-US" sz="1800" dirty="0">
                <a:solidFill>
                  <a:schemeClr val="bg1"/>
                </a:solidFill>
                <a:latin typeface="Josefin Sans"/>
              </a:rPr>
              <a:t>;</a:t>
            </a:r>
          </a:p>
        </p:txBody>
      </p:sp>
      <p:sp>
        <p:nvSpPr>
          <p:cNvPr id="10" name="Google Shape;460;p24">
            <a:extLst>
              <a:ext uri="{FF2B5EF4-FFF2-40B4-BE49-F238E27FC236}">
                <a16:creationId xmlns:a16="http://schemas.microsoft.com/office/drawing/2014/main" id="{1E9A47BB-69ED-00B2-0766-0BA0019DEEC2}"/>
              </a:ext>
            </a:extLst>
          </p:cNvPr>
          <p:cNvSpPr txBox="1"/>
          <p:nvPr/>
        </p:nvSpPr>
        <p:spPr>
          <a:xfrm>
            <a:off x="1018439" y="4040036"/>
            <a:ext cx="43306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b="1" u="sng" dirty="0">
                <a:solidFill>
                  <a:srgbClr val="FFFDFC"/>
                </a:solidFill>
                <a:latin typeface="Josefin Sans"/>
                <a:sym typeface="Josefin Sans"/>
              </a:rPr>
              <a:t>Radar Interface:</a:t>
            </a:r>
            <a:endParaRPr lang="en-US" sz="1800" b="1" u="sng" dirty="0">
              <a:solidFill>
                <a:srgbClr val="FFFDFC"/>
              </a:solidFill>
              <a:latin typeface="Josefin Sans"/>
            </a:endParaRPr>
          </a:p>
          <a:p>
            <a:pPr marL="285750" indent="-285750">
              <a:lnSpc>
                <a:spcPct val="120000"/>
              </a:lnSpc>
              <a:buChar char="•"/>
            </a:pPr>
            <a:r>
              <a:rPr lang="en-US" sz="1800" dirty="0">
                <a:solidFill>
                  <a:schemeClr val="bg1"/>
                </a:solidFill>
                <a:latin typeface="Josefin Sans"/>
              </a:rPr>
              <a:t>3 Pins for </a:t>
            </a:r>
            <a:r>
              <a:rPr lang="en-US" sz="1800" dirty="0" err="1">
                <a:solidFill>
                  <a:schemeClr val="bg1"/>
                </a:solidFill>
                <a:latin typeface="Josefin Sans"/>
              </a:rPr>
              <a:t>Vcc</a:t>
            </a:r>
            <a:r>
              <a:rPr lang="en-US" sz="1800" dirty="0">
                <a:solidFill>
                  <a:schemeClr val="bg1"/>
                </a:solidFill>
                <a:latin typeface="Josefin Sans"/>
              </a:rPr>
              <a:t>, Signal input and </a:t>
            </a:r>
            <a:r>
              <a:rPr lang="en-US" sz="1800" dirty="0" err="1">
                <a:solidFill>
                  <a:schemeClr val="bg1"/>
                </a:solidFill>
                <a:latin typeface="Josefin Sans"/>
              </a:rPr>
              <a:t>Gnd</a:t>
            </a:r>
            <a:r>
              <a:rPr lang="en-US" sz="1800" dirty="0">
                <a:solidFill>
                  <a:schemeClr val="bg1"/>
                </a:solidFill>
                <a:latin typeface="Josefin Sans"/>
              </a:rPr>
              <a:t>;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65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24"/>
          <p:cNvCxnSpPr/>
          <p:nvPr/>
        </p:nvCxnSpPr>
        <p:spPr>
          <a:xfrm>
            <a:off x="728330" y="826091"/>
            <a:ext cx="10820400" cy="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24"/>
          <p:cNvSpPr txBox="1"/>
          <p:nvPr/>
        </p:nvSpPr>
        <p:spPr>
          <a:xfrm>
            <a:off x="2254893" y="0"/>
            <a:ext cx="779562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b="1">
                <a:solidFill>
                  <a:srgbClr val="FFFDFC"/>
                </a:solidFill>
                <a:latin typeface="Josefin Sans"/>
                <a:sym typeface="Josefin Sans"/>
              </a:rPr>
              <a:t>LEDS AND BUTTON</a:t>
            </a:r>
            <a:endParaRPr lang="pt-BR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734BFF90-0DAC-42B7-7976-1F9FB406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2" y="1248763"/>
            <a:ext cx="4350408" cy="2189491"/>
          </a:xfrm>
          <a:prstGeom prst="rect">
            <a:avLst/>
          </a:prstGeom>
        </p:spPr>
      </p:pic>
      <p:pic>
        <p:nvPicPr>
          <p:cNvPr id="5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3C50E501-3D7B-45F9-8365-B21720382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82" y="2347374"/>
            <a:ext cx="4962344" cy="28533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869A68E-FB66-0455-64E1-567D3EB8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12" y="4205288"/>
            <a:ext cx="4350229" cy="202738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736485-243D-49A5-5679-35B3CB01D9DD}"/>
              </a:ext>
            </a:extLst>
          </p:cNvPr>
          <p:cNvSpPr txBox="1"/>
          <p:nvPr/>
        </p:nvSpPr>
        <p:spPr>
          <a:xfrm>
            <a:off x="728796" y="3440982"/>
            <a:ext cx="4344014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cs typeface="Calibri"/>
              </a:rPr>
              <a:t>Description: Power Supply LED implemented in PCB in </a:t>
            </a:r>
            <a:r>
              <a:rPr lang="pt-BR" b="1" dirty="0">
                <a:solidFill>
                  <a:schemeClr val="bg1"/>
                </a:solidFill>
                <a:cs typeface="Calibri"/>
              </a:rPr>
              <a:t>KiCAD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29433BB-0FC7-B3CD-D62C-A33035DE8F78}"/>
              </a:ext>
            </a:extLst>
          </p:cNvPr>
          <p:cNvSpPr txBox="1"/>
          <p:nvPr/>
        </p:nvSpPr>
        <p:spPr>
          <a:xfrm>
            <a:off x="6379097" y="5223774"/>
            <a:ext cx="543669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cs typeface="Calibri"/>
              </a:rPr>
              <a:t>Description:  LEDs implemented in PCB in </a:t>
            </a:r>
            <a:r>
              <a:rPr lang="pt-BR" b="1" dirty="0">
                <a:solidFill>
                  <a:schemeClr val="bg1"/>
                </a:solidFill>
                <a:cs typeface="Calibri"/>
              </a:rPr>
              <a:t>KiCAD</a:t>
            </a:r>
          </a:p>
          <a:p>
            <a:endParaRPr lang="pt-BR" b="1" dirty="0">
              <a:solidFill>
                <a:schemeClr val="bg1"/>
              </a:solidFill>
              <a:cs typeface="Calibri"/>
            </a:endParaRPr>
          </a:p>
          <a:p>
            <a:r>
              <a:rPr lang="pt-BR" b="1" dirty="0">
                <a:solidFill>
                  <a:schemeClr val="bg1"/>
                </a:solidFill>
                <a:cs typeface="Calibri"/>
              </a:rPr>
              <a:t>Used for debugging (identifying current state of statemachine) and identify if a target is detected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77D9CCC-E5A6-A02B-2BCC-A75C1A4A1EF4}"/>
              </a:ext>
            </a:extLst>
          </p:cNvPr>
          <p:cNvSpPr txBox="1"/>
          <p:nvPr/>
        </p:nvSpPr>
        <p:spPr>
          <a:xfrm>
            <a:off x="728796" y="6244567"/>
            <a:ext cx="4344014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cs typeface="Calibri"/>
              </a:rPr>
              <a:t>Description: Push-Button implemented in PCB in </a:t>
            </a:r>
            <a:r>
              <a:rPr lang="pt-BR" b="1" dirty="0">
                <a:solidFill>
                  <a:schemeClr val="bg1"/>
                </a:solidFill>
                <a:cs typeface="Calibri"/>
              </a:rPr>
              <a:t>KiCAD</a:t>
            </a:r>
          </a:p>
        </p:txBody>
      </p:sp>
    </p:spTree>
    <p:extLst>
      <p:ext uri="{BB962C8B-B14F-4D97-AF65-F5344CB8AC3E}">
        <p14:creationId xmlns:p14="http://schemas.microsoft.com/office/powerpoint/2010/main" val="79729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8;p22">
            <a:extLst>
              <a:ext uri="{FF2B5EF4-FFF2-40B4-BE49-F238E27FC236}">
                <a16:creationId xmlns:a16="http://schemas.microsoft.com/office/drawing/2014/main" id="{0626C1C3-6192-20D1-690D-A3F3FB62B8CA}"/>
              </a:ext>
            </a:extLst>
          </p:cNvPr>
          <p:cNvSpPr/>
          <p:nvPr/>
        </p:nvSpPr>
        <p:spPr>
          <a:xfrm>
            <a:off x="0" y="0"/>
            <a:ext cx="6646606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5DBBD9-B065-88DF-3209-21A83F91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428"/>
            <a:ext cx="10515600" cy="68564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Software Development on PSoC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3000" dirty="0">
                <a:solidFill>
                  <a:schemeClr val="bg1"/>
                </a:solidFill>
              </a:rPr>
              <a:t>Statemachine implementation 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414DD65C-3A32-796E-0705-7C1817F8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" y="1448951"/>
            <a:ext cx="6334079" cy="474045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10C4A9-D2F7-C55B-46E0-E34395B95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413" y="1448951"/>
            <a:ext cx="5024284" cy="509933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Objective: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To test the performance of an amplifier using the </a:t>
            </a:r>
            <a:r>
              <a:rPr lang="en-US" dirty="0" err="1">
                <a:solidFill>
                  <a:schemeClr val="bg1"/>
                </a:solidFill>
              </a:rPr>
              <a:t>FreeSoC</a:t>
            </a:r>
            <a:r>
              <a:rPr lang="en-US" dirty="0">
                <a:solidFill>
                  <a:schemeClr val="bg1"/>
                </a:solidFill>
              </a:rPr>
              <a:t> 2 platform and a MATLAB script for data acquisition and control.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task is to use a DAC, which provides the test signal. Use a 16-bit SD-ADC to sample the voltage divider output and store the samples in an array. If </a:t>
            </a:r>
            <a:r>
              <a:rPr lang="en-US" dirty="0" err="1">
                <a:solidFill>
                  <a:schemeClr val="bg1"/>
                </a:solidFill>
              </a:rPr>
              <a:t>Matlab</a:t>
            </a:r>
            <a:r>
              <a:rPr lang="en-US" dirty="0">
                <a:solidFill>
                  <a:schemeClr val="bg1"/>
                </a:solidFill>
              </a:rPr>
              <a:t> requests by UART, send the ADC sampled data by UART to </a:t>
            </a:r>
            <a:r>
              <a:rPr lang="en-US" dirty="0" err="1">
                <a:solidFill>
                  <a:schemeClr val="bg1"/>
                </a:solidFill>
              </a:rPr>
              <a:t>Matlab</a:t>
            </a:r>
            <a:r>
              <a:rPr lang="en-US" dirty="0">
                <a:solidFill>
                  <a:schemeClr val="bg1"/>
                </a:solidFill>
              </a:rPr>
              <a:t>. This is repeated 10 times before the </a:t>
            </a:r>
            <a:r>
              <a:rPr lang="en-US" dirty="0" err="1">
                <a:solidFill>
                  <a:schemeClr val="bg1"/>
                </a:solidFill>
              </a:rPr>
              <a:t>Matlab</a:t>
            </a:r>
            <a:r>
              <a:rPr lang="en-US" dirty="0">
                <a:solidFill>
                  <a:schemeClr val="bg1"/>
                </a:solidFill>
              </a:rPr>
              <a:t> Script terminates.</a:t>
            </a:r>
          </a:p>
        </p:txBody>
      </p:sp>
    </p:spTree>
    <p:extLst>
      <p:ext uri="{BB962C8B-B14F-4D97-AF65-F5344CB8AC3E}">
        <p14:creationId xmlns:p14="http://schemas.microsoft.com/office/powerpoint/2010/main" val="396858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/>
        </p:nvSpPr>
        <p:spPr>
          <a:xfrm>
            <a:off x="6272717" y="1486934"/>
            <a:ext cx="5686600" cy="511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68295" indent="-457200">
              <a:lnSpc>
                <a:spcPct val="140000"/>
              </a:lnSpc>
              <a:buClr>
                <a:srgbClr val="202020"/>
              </a:buClr>
              <a:buSzPts val="5700"/>
              <a:buFont typeface="Arial" panose="020B0604020202020204" pitchFamily="34" charset="0"/>
              <a:buChar char="•"/>
            </a:pPr>
            <a:r>
              <a:rPr lang="en-US" sz="3067" dirty="0">
                <a:solidFill>
                  <a:schemeClr val="bg1"/>
                </a:solidFill>
                <a:ea typeface="Assistant"/>
                <a:cs typeface="Assistant"/>
                <a:sym typeface="Assistant"/>
              </a:rPr>
              <a:t>Automatic periodic waveform generation, here sine wave of 3V peak-peak</a:t>
            </a:r>
          </a:p>
          <a:p>
            <a:pPr marL="368295" indent="-457200">
              <a:lnSpc>
                <a:spcPct val="140000"/>
              </a:lnSpc>
              <a:buClr>
                <a:srgbClr val="202020"/>
              </a:buClr>
              <a:buSzPts val="5700"/>
              <a:buFont typeface="Arial" panose="020B0604020202020204" pitchFamily="34" charset="0"/>
              <a:buChar char="•"/>
            </a:pPr>
            <a:r>
              <a:rPr lang="en-US" sz="3067" dirty="0">
                <a:solidFill>
                  <a:schemeClr val="bg1"/>
                </a:solidFill>
                <a:ea typeface="Assistant"/>
                <a:cs typeface="Assistant"/>
                <a:sym typeface="Assistant"/>
              </a:rPr>
              <a:t>Input signal of the test bench</a:t>
            </a:r>
          </a:p>
          <a:p>
            <a:pPr marL="368295" indent="-457200">
              <a:lnSpc>
                <a:spcPct val="140000"/>
              </a:lnSpc>
              <a:buClr>
                <a:srgbClr val="202020"/>
              </a:buClr>
              <a:buSzPts val="57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DAC updates the output value 10,000 times per second (Sample rate – 10kSPS)</a:t>
            </a:r>
            <a:endParaRPr lang="en-US" sz="3067" dirty="0">
              <a:solidFill>
                <a:schemeClr val="bg1"/>
              </a:solidFill>
              <a:ea typeface="Assistant"/>
              <a:cs typeface="Assistant"/>
              <a:sym typeface="Assistant"/>
            </a:endParaRPr>
          </a:p>
          <a:p>
            <a:pPr>
              <a:lnSpc>
                <a:spcPct val="140000"/>
              </a:lnSpc>
              <a:buClr>
                <a:srgbClr val="202020"/>
              </a:buClr>
              <a:buSzPts val="5700"/>
            </a:pPr>
            <a:endParaRPr sz="3067" dirty="0">
              <a:solidFill>
                <a:schemeClr val="bg1"/>
              </a:solidFill>
              <a:ea typeface="Assistant"/>
              <a:cs typeface="Assistant"/>
              <a:sym typeface="Assistant"/>
            </a:endParaRPr>
          </a:p>
        </p:txBody>
      </p:sp>
      <p:sp>
        <p:nvSpPr>
          <p:cNvPr id="238" name="Google Shape;238;p22"/>
          <p:cNvSpPr/>
          <p:nvPr/>
        </p:nvSpPr>
        <p:spPr>
          <a:xfrm>
            <a:off x="0" y="0"/>
            <a:ext cx="6151949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t="52442" r="58463"/>
          <a:stretch/>
        </p:blipFill>
        <p:spPr>
          <a:xfrm>
            <a:off x="1557475" y="154592"/>
            <a:ext cx="2930033" cy="1739550"/>
          </a:xfrm>
          <a:prstGeom prst="rect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85" y="2097534"/>
            <a:ext cx="5686599" cy="440386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/>
        </p:nvSpPr>
        <p:spPr>
          <a:xfrm>
            <a:off x="5919284" y="0"/>
            <a:ext cx="6152000" cy="147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Software Component</a:t>
            </a:r>
          </a:p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Waveform DAC</a:t>
            </a:r>
            <a:endParaRPr sz="3000" b="1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6351517" y="1673142"/>
            <a:ext cx="5686600" cy="415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4815" indent="-347151">
              <a:lnSpc>
                <a:spcPct val="140000"/>
              </a:lnSpc>
              <a:buClr>
                <a:srgbClr val="202020"/>
              </a:buClr>
              <a:buSzPts val="4600"/>
              <a:buFont typeface="Assistant"/>
              <a:buChar char="●"/>
            </a:pPr>
            <a:r>
              <a:rPr lang="en-US" sz="3067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It provides a low-power, low-noise front end for precision measurement applications;</a:t>
            </a:r>
            <a:endParaRPr sz="3067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304815" indent="-347151" algn="just">
              <a:lnSpc>
                <a:spcPct val="115000"/>
              </a:lnSpc>
              <a:buClr>
                <a:schemeClr val="dk1"/>
              </a:buClr>
              <a:buSzPts val="4600"/>
              <a:buFont typeface="Assistant"/>
              <a:buChar char="●"/>
            </a:pPr>
            <a:r>
              <a:rPr lang="en-US" sz="3067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In Input Range as </a:t>
            </a:r>
            <a:r>
              <a:rPr lang="en-US" sz="3067" dirty="0" err="1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Vssa</a:t>
            </a:r>
            <a:r>
              <a:rPr lang="en-US" sz="3067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 to </a:t>
            </a:r>
            <a:r>
              <a:rPr lang="en-US" sz="3067" dirty="0" err="1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Vdda</a:t>
            </a:r>
            <a:r>
              <a:rPr lang="en-US" sz="3067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 an external reference is not used;</a:t>
            </a:r>
            <a:endParaRPr sz="3067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304815" indent="-347151" algn="just">
              <a:lnSpc>
                <a:spcPct val="115000"/>
              </a:lnSpc>
              <a:buClr>
                <a:schemeClr val="dk1"/>
              </a:buClr>
              <a:buSzPts val="4600"/>
              <a:buFont typeface="Assistant"/>
              <a:buChar char="●"/>
            </a:pPr>
            <a:r>
              <a:rPr lang="en-US" sz="3067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Continuous Sample mode to measure a single input signal</a:t>
            </a:r>
            <a:endParaRPr sz="3067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0" y="0"/>
            <a:ext cx="6151949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48" name="Google Shape;248;p23"/>
          <p:cNvSpPr txBox="1"/>
          <p:nvPr/>
        </p:nvSpPr>
        <p:spPr>
          <a:xfrm>
            <a:off x="6118817" y="156750"/>
            <a:ext cx="6152000" cy="162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chemeClr val="bg1"/>
                </a:solidFill>
                <a:ea typeface="Assistant"/>
                <a:cs typeface="Assistant"/>
                <a:sym typeface="Assistant"/>
              </a:rPr>
              <a:t>Delta Sigma Analog to Digital Converter</a:t>
            </a:r>
            <a:endParaRPr sz="4000" b="1" dirty="0">
              <a:solidFill>
                <a:schemeClr val="bg1"/>
              </a:solidFill>
              <a:ea typeface="Assistant"/>
              <a:cs typeface="Assistant"/>
              <a:sym typeface="Assistant"/>
            </a:endParaRPr>
          </a:p>
        </p:txBody>
      </p:sp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 l="44421" t="47624" r="2245" b="4522"/>
          <a:stretch/>
        </p:blipFill>
        <p:spPr>
          <a:xfrm>
            <a:off x="1617451" y="156750"/>
            <a:ext cx="2861099" cy="1331233"/>
          </a:xfrm>
          <a:prstGeom prst="rect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42" y="1673142"/>
            <a:ext cx="4937717" cy="4988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/>
        </p:nvSpPr>
        <p:spPr>
          <a:xfrm>
            <a:off x="6351517" y="2286000"/>
            <a:ext cx="5686600" cy="250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4815" indent="-355618">
              <a:lnSpc>
                <a:spcPct val="140000"/>
              </a:lnSpc>
              <a:buClr>
                <a:srgbClr val="202020"/>
              </a:buClr>
              <a:buSzPts val="4800"/>
              <a:buFont typeface="Assistant"/>
              <a:buChar char="●"/>
            </a:pPr>
            <a:r>
              <a:rPr lang="en-US" sz="2500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ADC is inherently differential</a:t>
            </a:r>
            <a:endParaRPr sz="2500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>
              <a:lnSpc>
                <a:spcPct val="140000"/>
              </a:lnSpc>
            </a:pPr>
            <a:endParaRPr sz="2500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304815" indent="-355618" algn="just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4800"/>
              <a:buFont typeface="Assistant"/>
              <a:buChar char="●"/>
            </a:pPr>
            <a:r>
              <a:rPr lang="en-US" sz="2500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Single-ended mode is implemented by internally connecting the negative input to ground.</a:t>
            </a:r>
            <a:endParaRPr sz="2500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0" y="0"/>
            <a:ext cx="6151949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57" name="Google Shape;257;p24"/>
          <p:cNvSpPr txBox="1"/>
          <p:nvPr/>
        </p:nvSpPr>
        <p:spPr>
          <a:xfrm>
            <a:off x="6118817" y="156750"/>
            <a:ext cx="6152000" cy="126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ea typeface="Assistant"/>
                <a:cs typeface="Assistant"/>
                <a:sym typeface="Assistant"/>
              </a:rPr>
              <a:t>Delta Sigma Analog to Digital Converter</a:t>
            </a:r>
            <a:endParaRPr sz="3000" b="1" dirty="0">
              <a:solidFill>
                <a:schemeClr val="bg1"/>
              </a:solidFill>
              <a:ea typeface="Assistant"/>
              <a:cs typeface="Assistant"/>
              <a:sym typeface="Assistant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3">
            <a:alphaModFix/>
          </a:blip>
          <a:srcRect l="44421" t="47624" r="2245" b="4522"/>
          <a:stretch/>
        </p:blipFill>
        <p:spPr>
          <a:xfrm>
            <a:off x="1617451" y="156750"/>
            <a:ext cx="2861099" cy="1331233"/>
          </a:xfrm>
          <a:prstGeom prst="rect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01" y="1705134"/>
            <a:ext cx="5686600" cy="455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/>
        </p:nvSpPr>
        <p:spPr>
          <a:xfrm>
            <a:off x="6255175" y="1483519"/>
            <a:ext cx="5686600" cy="425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4815" indent="-300582">
              <a:lnSpc>
                <a:spcPct val="140000"/>
              </a:lnSpc>
              <a:buClr>
                <a:srgbClr val="202020"/>
              </a:buClr>
              <a:buSzPts val="3500"/>
              <a:buFont typeface="Assistant"/>
              <a:buChar char="●"/>
            </a:pPr>
            <a:r>
              <a:rPr lang="en-US" sz="2333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The UART provides asynchronous communications commonly referred to as RS232 or RS485;</a:t>
            </a:r>
            <a:endParaRPr sz="2333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304815" indent="-300582">
              <a:lnSpc>
                <a:spcPct val="140000"/>
              </a:lnSpc>
              <a:buClr>
                <a:srgbClr val="202020"/>
              </a:buClr>
              <a:buSzPts val="3500"/>
              <a:buFont typeface="Assistant"/>
              <a:buChar char="●"/>
            </a:pPr>
            <a:r>
              <a:rPr lang="en-US" sz="2333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The UART Component can be configured for Full Duplex, Half Duplex, RX only, or TX only versions;</a:t>
            </a:r>
            <a:endParaRPr sz="2333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304815" indent="-300582" algn="just">
              <a:lnSpc>
                <a:spcPct val="115000"/>
              </a:lnSpc>
              <a:buClr>
                <a:schemeClr val="dk1"/>
              </a:buClr>
              <a:buSzPts val="3500"/>
              <a:buFont typeface="Assistant"/>
              <a:buChar char="●"/>
            </a:pPr>
            <a:r>
              <a:rPr lang="en-US" sz="2333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The main reason for this to be used was to transmit the </a:t>
            </a:r>
            <a:r>
              <a:rPr lang="en-US" sz="2333" dirty="0" err="1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adc</a:t>
            </a:r>
            <a:r>
              <a:rPr lang="en-US" sz="2333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 data to MATLAB and receive ‘s’ character.</a:t>
            </a:r>
            <a:endParaRPr sz="2200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0" y="0"/>
            <a:ext cx="6151949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66" name="Google Shape;266;p25"/>
          <p:cNvSpPr txBox="1"/>
          <p:nvPr/>
        </p:nvSpPr>
        <p:spPr>
          <a:xfrm>
            <a:off x="6058150" y="-63900"/>
            <a:ext cx="6152000" cy="126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Universal Asynchronous Receiver Transmitter (UART)</a:t>
            </a:r>
            <a:endParaRPr sz="3000" b="1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25" y="2362550"/>
            <a:ext cx="5651500" cy="4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3C10CB-11DD-A931-AD4B-1F315E44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003" y="229889"/>
            <a:ext cx="3219899" cy="16671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/>
          <p:nvPr/>
        </p:nvSpPr>
        <p:spPr>
          <a:xfrm>
            <a:off x="0" y="2285998"/>
            <a:ext cx="12191589" cy="4572072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4" name="Google Shape;274;p26"/>
          <p:cNvSpPr txBox="1"/>
          <p:nvPr/>
        </p:nvSpPr>
        <p:spPr>
          <a:xfrm>
            <a:off x="3019992" y="0"/>
            <a:ext cx="6152000" cy="162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PINS  CONFIGURATIONS AND  SETUP </a:t>
            </a:r>
            <a:endParaRPr sz="4000" b="1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6AB90-B6B3-368E-574D-B93B0FA67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1" y="1620957"/>
            <a:ext cx="4991224" cy="4572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605E7-C187-669B-0292-A042386F0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306" y="1620956"/>
            <a:ext cx="6570637" cy="4572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 txBox="1"/>
          <p:nvPr/>
        </p:nvSpPr>
        <p:spPr>
          <a:xfrm>
            <a:off x="685800" y="1522020"/>
            <a:ext cx="325185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DFC"/>
                </a:solidFill>
                <a:latin typeface="Josefin Sans"/>
                <a:ea typeface="Josefin Sans"/>
                <a:cs typeface="Josefin Sans"/>
                <a:sym typeface="Josefin Sans"/>
              </a:rPr>
              <a:t>AGENDA</a:t>
            </a:r>
            <a:endParaRPr sz="622"/>
          </a:p>
        </p:txBody>
      </p:sp>
      <p:grpSp>
        <p:nvGrpSpPr>
          <p:cNvPr id="280" name="Google Shape;280;p18"/>
          <p:cNvGrpSpPr/>
          <p:nvPr/>
        </p:nvGrpSpPr>
        <p:grpSpPr>
          <a:xfrm>
            <a:off x="3937651" y="2460963"/>
            <a:ext cx="3363106" cy="1466925"/>
            <a:chOff x="0" y="-1695600"/>
            <a:chExt cx="6726212" cy="2933850"/>
          </a:xfrm>
        </p:grpSpPr>
        <p:cxnSp>
          <p:nvCxnSpPr>
            <p:cNvPr id="281" name="Google Shape;281;p18"/>
            <p:cNvCxnSpPr/>
            <p:nvPr/>
          </p:nvCxnSpPr>
          <p:spPr>
            <a:xfrm>
              <a:off x="0" y="1238250"/>
              <a:ext cx="6726212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2" name="Google Shape;282;p18"/>
            <p:cNvSpPr txBox="1"/>
            <p:nvPr/>
          </p:nvSpPr>
          <p:spPr>
            <a:xfrm>
              <a:off x="0" y="0"/>
              <a:ext cx="1578728" cy="9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19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DF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03</a:t>
              </a:r>
              <a:endParaRPr sz="622"/>
            </a:p>
          </p:txBody>
        </p:sp>
        <p:sp>
          <p:nvSpPr>
            <p:cNvPr id="283" name="Google Shape;283;p18"/>
            <p:cNvSpPr txBox="1"/>
            <p:nvPr/>
          </p:nvSpPr>
          <p:spPr>
            <a:xfrm>
              <a:off x="1470710" y="-1695600"/>
              <a:ext cx="5147484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rgbClr val="FFFDF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Statemachine</a:t>
              </a:r>
              <a:endParaRPr sz="622" dirty="0"/>
            </a:p>
          </p:txBody>
        </p:sp>
      </p:grpSp>
      <p:grpSp>
        <p:nvGrpSpPr>
          <p:cNvPr id="284" name="Google Shape;284;p18"/>
          <p:cNvGrpSpPr/>
          <p:nvPr/>
        </p:nvGrpSpPr>
        <p:grpSpPr>
          <a:xfrm>
            <a:off x="3937651" y="2343010"/>
            <a:ext cx="7220429" cy="1474575"/>
            <a:chOff x="0" y="0"/>
            <a:chExt cx="14440858" cy="2949150"/>
          </a:xfrm>
        </p:grpSpPr>
        <p:cxnSp>
          <p:nvCxnSpPr>
            <p:cNvPr id="285" name="Google Shape;285;p18"/>
            <p:cNvCxnSpPr/>
            <p:nvPr/>
          </p:nvCxnSpPr>
          <p:spPr>
            <a:xfrm>
              <a:off x="0" y="1238250"/>
              <a:ext cx="6726212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6" name="Google Shape;286;p18"/>
            <p:cNvSpPr txBox="1"/>
            <p:nvPr/>
          </p:nvSpPr>
          <p:spPr>
            <a:xfrm>
              <a:off x="0" y="0"/>
              <a:ext cx="1578728" cy="9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19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DF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02</a:t>
              </a:r>
              <a:endParaRPr sz="622"/>
            </a:p>
          </p:txBody>
        </p:sp>
        <p:sp>
          <p:nvSpPr>
            <p:cNvPr id="287" name="Google Shape;287;p18"/>
            <p:cNvSpPr txBox="1"/>
            <p:nvPr/>
          </p:nvSpPr>
          <p:spPr>
            <a:xfrm>
              <a:off x="9293374" y="2062754"/>
              <a:ext cx="5147484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solidFill>
                    <a:srgbClr val="FFFDFC"/>
                  </a:solidFill>
                  <a:latin typeface="Josefin Sans"/>
                  <a:sym typeface="Josefin Sans"/>
                </a:rPr>
                <a:t>Exercises</a:t>
              </a:r>
              <a:endParaRPr sz="622" dirty="0"/>
            </a:p>
          </p:txBody>
        </p:sp>
      </p:grpSp>
      <p:grpSp>
        <p:nvGrpSpPr>
          <p:cNvPr id="288" name="Google Shape;288;p18"/>
          <p:cNvGrpSpPr/>
          <p:nvPr/>
        </p:nvGrpSpPr>
        <p:grpSpPr>
          <a:xfrm>
            <a:off x="3937651" y="1522020"/>
            <a:ext cx="3363106" cy="619125"/>
            <a:chOff x="0" y="0"/>
            <a:chExt cx="6726212" cy="1238250"/>
          </a:xfrm>
        </p:grpSpPr>
        <p:cxnSp>
          <p:nvCxnSpPr>
            <p:cNvPr id="289" name="Google Shape;289;p18"/>
            <p:cNvCxnSpPr/>
            <p:nvPr/>
          </p:nvCxnSpPr>
          <p:spPr>
            <a:xfrm>
              <a:off x="0" y="1238250"/>
              <a:ext cx="6726212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0" name="Google Shape;290;p18"/>
            <p:cNvSpPr txBox="1"/>
            <p:nvPr/>
          </p:nvSpPr>
          <p:spPr>
            <a:xfrm>
              <a:off x="0" y="0"/>
              <a:ext cx="1578728" cy="9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19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DF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01</a:t>
              </a:r>
              <a:endParaRPr sz="622"/>
            </a:p>
          </p:txBody>
        </p:sp>
        <p:sp>
          <p:nvSpPr>
            <p:cNvPr id="291" name="Google Shape;291;p18"/>
            <p:cNvSpPr txBox="1"/>
            <p:nvPr/>
          </p:nvSpPr>
          <p:spPr>
            <a:xfrm>
              <a:off x="1578728" y="120652"/>
              <a:ext cx="5147484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solidFill>
                    <a:srgbClr val="FFFDFC"/>
                  </a:solidFill>
                  <a:latin typeface="Josefin Sans"/>
                  <a:sym typeface="Josefin Sans"/>
                </a:rPr>
                <a:t>PCB Schematic</a:t>
              </a:r>
              <a:endParaRPr lang="pt-BR" dirty="0"/>
            </a:p>
          </p:txBody>
        </p:sp>
      </p:grpSp>
      <p:grpSp>
        <p:nvGrpSpPr>
          <p:cNvPr id="292" name="Google Shape;292;p18"/>
          <p:cNvGrpSpPr/>
          <p:nvPr/>
        </p:nvGrpSpPr>
        <p:grpSpPr>
          <a:xfrm>
            <a:off x="7855731" y="2484641"/>
            <a:ext cx="3363106" cy="1443247"/>
            <a:chOff x="0" y="-1648244"/>
            <a:chExt cx="6726212" cy="2886494"/>
          </a:xfrm>
        </p:grpSpPr>
        <p:cxnSp>
          <p:nvCxnSpPr>
            <p:cNvPr id="293" name="Google Shape;293;p18"/>
            <p:cNvCxnSpPr/>
            <p:nvPr/>
          </p:nvCxnSpPr>
          <p:spPr>
            <a:xfrm>
              <a:off x="0" y="1238250"/>
              <a:ext cx="6726212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4" name="Google Shape;294;p18"/>
            <p:cNvSpPr txBox="1"/>
            <p:nvPr/>
          </p:nvSpPr>
          <p:spPr>
            <a:xfrm>
              <a:off x="0" y="0"/>
              <a:ext cx="1578728" cy="9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19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DF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06</a:t>
              </a:r>
              <a:endParaRPr sz="622"/>
            </a:p>
          </p:txBody>
        </p:sp>
        <p:sp>
          <p:nvSpPr>
            <p:cNvPr id="295" name="Google Shape;295;p18"/>
            <p:cNvSpPr txBox="1"/>
            <p:nvPr/>
          </p:nvSpPr>
          <p:spPr>
            <a:xfrm>
              <a:off x="1457214" y="-1648244"/>
              <a:ext cx="5147484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DF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CFAR</a:t>
              </a:r>
              <a:endParaRPr sz="622" dirty="0"/>
            </a:p>
          </p:txBody>
        </p:sp>
      </p:grpSp>
      <p:grpSp>
        <p:nvGrpSpPr>
          <p:cNvPr id="296" name="Google Shape;296;p18"/>
          <p:cNvGrpSpPr/>
          <p:nvPr/>
        </p:nvGrpSpPr>
        <p:grpSpPr>
          <a:xfrm>
            <a:off x="7855731" y="1628221"/>
            <a:ext cx="3363106" cy="1333914"/>
            <a:chOff x="0" y="-1429578"/>
            <a:chExt cx="6726212" cy="2667828"/>
          </a:xfrm>
        </p:grpSpPr>
        <p:cxnSp>
          <p:nvCxnSpPr>
            <p:cNvPr id="297" name="Google Shape;297;p18"/>
            <p:cNvCxnSpPr/>
            <p:nvPr/>
          </p:nvCxnSpPr>
          <p:spPr>
            <a:xfrm>
              <a:off x="0" y="1238250"/>
              <a:ext cx="6726212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8" name="Google Shape;298;p18"/>
            <p:cNvSpPr txBox="1"/>
            <p:nvPr/>
          </p:nvSpPr>
          <p:spPr>
            <a:xfrm>
              <a:off x="0" y="0"/>
              <a:ext cx="1578728" cy="9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19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DF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05</a:t>
              </a:r>
              <a:endParaRPr sz="622"/>
            </a:p>
          </p:txBody>
        </p:sp>
        <p:sp>
          <p:nvSpPr>
            <p:cNvPr id="299" name="Google Shape;299;p18"/>
            <p:cNvSpPr txBox="1"/>
            <p:nvPr/>
          </p:nvSpPr>
          <p:spPr>
            <a:xfrm>
              <a:off x="1457214" y="-1429578"/>
              <a:ext cx="5147484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400" dirty="0">
                  <a:solidFill>
                    <a:srgbClr val="FFFDFC"/>
                  </a:solidFill>
                  <a:latin typeface="Josefin Sans"/>
                  <a:sym typeface="Josefin Sans"/>
                </a:rPr>
                <a:t>FFT on </a:t>
              </a:r>
              <a:r>
                <a:rPr lang="en-US" sz="2400" dirty="0" err="1">
                  <a:solidFill>
                    <a:srgbClr val="FFFDFC"/>
                  </a:solidFill>
                  <a:latin typeface="Josefin Sans"/>
                  <a:sym typeface="Josefin Sans"/>
                </a:rPr>
                <a:t>PSoC</a:t>
              </a:r>
              <a:endParaRPr sz="622" dirty="0"/>
            </a:p>
          </p:txBody>
        </p:sp>
      </p:grpSp>
      <p:grpSp>
        <p:nvGrpSpPr>
          <p:cNvPr id="300" name="Google Shape;300;p18"/>
          <p:cNvGrpSpPr/>
          <p:nvPr/>
        </p:nvGrpSpPr>
        <p:grpSpPr>
          <a:xfrm>
            <a:off x="4727015" y="1522020"/>
            <a:ext cx="6491822" cy="2313556"/>
            <a:chOff x="-6257432" y="0"/>
            <a:chExt cx="12983644" cy="4627112"/>
          </a:xfrm>
        </p:grpSpPr>
        <p:cxnSp>
          <p:nvCxnSpPr>
            <p:cNvPr id="301" name="Google Shape;301;p18"/>
            <p:cNvCxnSpPr/>
            <p:nvPr/>
          </p:nvCxnSpPr>
          <p:spPr>
            <a:xfrm>
              <a:off x="0" y="1238250"/>
              <a:ext cx="6726212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2" name="Google Shape;302;p18"/>
            <p:cNvSpPr txBox="1"/>
            <p:nvPr/>
          </p:nvSpPr>
          <p:spPr>
            <a:xfrm>
              <a:off x="0" y="0"/>
              <a:ext cx="1578728" cy="9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19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DF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04</a:t>
              </a:r>
              <a:endParaRPr sz="622"/>
            </a:p>
          </p:txBody>
        </p:sp>
        <p:sp>
          <p:nvSpPr>
            <p:cNvPr id="303" name="Google Shape;303;p18"/>
            <p:cNvSpPr txBox="1"/>
            <p:nvPr/>
          </p:nvSpPr>
          <p:spPr>
            <a:xfrm>
              <a:off x="-6257432" y="3740716"/>
              <a:ext cx="5147484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93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DF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FFT on </a:t>
              </a:r>
              <a:r>
                <a:rPr lang="en-US" sz="2400" b="0" i="0" u="none" strike="noStrike" cap="none" dirty="0" err="1">
                  <a:solidFill>
                    <a:srgbClr val="FFFDF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Matlab</a:t>
              </a:r>
              <a:endParaRPr sz="622" dirty="0"/>
            </a:p>
          </p:txBody>
        </p:sp>
      </p:grpSp>
      <p:pic>
        <p:nvPicPr>
          <p:cNvPr id="30722" name="Picture 2" descr="Electrifying Circuits Workshop | ANS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241800"/>
            <a:ext cx="12192000" cy="2616201"/>
          </a:xfrm>
          <a:prstGeom prst="rect">
            <a:avLst/>
          </a:prstGeom>
          <a:noFill/>
        </p:spPr>
      </p:pic>
      <p:cxnSp>
        <p:nvCxnSpPr>
          <p:cNvPr id="33" name="Google Shape;457;p24"/>
          <p:cNvCxnSpPr/>
          <p:nvPr/>
        </p:nvCxnSpPr>
        <p:spPr>
          <a:xfrm>
            <a:off x="629093" y="925327"/>
            <a:ext cx="10820400" cy="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43984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0683-7C49-B6C5-D97B-D86468E5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36355"/>
            <a:ext cx="10970342" cy="1325563"/>
          </a:xfrm>
        </p:spPr>
        <p:txBody>
          <a:bodyPr/>
          <a:lstStyle/>
          <a:p>
            <a:pPr algn="ctr"/>
            <a:r>
              <a:rPr lang="de-DE" dirty="0"/>
              <a:t>Statemachine – implemented using switch case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B5824-93F1-0011-1B49-3067760A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84" y="1348067"/>
            <a:ext cx="9459645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8;p22">
            <a:extLst>
              <a:ext uri="{FF2B5EF4-FFF2-40B4-BE49-F238E27FC236}">
                <a16:creationId xmlns:a16="http://schemas.microsoft.com/office/drawing/2014/main" id="{0626C1C3-6192-20D1-690D-A3F3FB62B8CA}"/>
              </a:ext>
            </a:extLst>
          </p:cNvPr>
          <p:cNvSpPr/>
          <p:nvPr/>
        </p:nvSpPr>
        <p:spPr>
          <a:xfrm>
            <a:off x="0" y="0"/>
            <a:ext cx="12192000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5DBBD9-B065-88DF-3209-21A83F91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428"/>
            <a:ext cx="10515600" cy="68564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Software Development on PSoC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3D0E8F-2CC6-ABC0-DA8E-35A657CAD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51" y="829656"/>
            <a:ext cx="5848157" cy="350636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F1052A-80F4-7245-73B0-AA886AD2D8EA}"/>
              </a:ext>
            </a:extLst>
          </p:cNvPr>
          <p:cNvSpPr txBox="1"/>
          <p:nvPr/>
        </p:nvSpPr>
        <p:spPr>
          <a:xfrm>
            <a:off x="373050" y="4534681"/>
            <a:ext cx="114256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bg1"/>
                </a:solidFill>
              </a:rPr>
              <a:t>An array for storing ADC data is declared and initialized to 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bg1"/>
                </a:solidFill>
              </a:rPr>
              <a:t>SAMPLES is a macro defined to be the size of the data i.e 1024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bg1"/>
                </a:solidFill>
              </a:rPr>
              <a:t>An initialize function is called before starting the statemachine, which initializes all the software components used, for example, the UART, DAC, ADC, ISRs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bg1"/>
                </a:solidFill>
              </a:rPr>
              <a:t>2 ISRs are used: An interrupt is generated at the falling edge of the button press and another when the UART receives any data.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6D3571-5838-BF2D-08D3-8F3683AE9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192" y="829656"/>
            <a:ext cx="5848157" cy="35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7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/>
          <p:nvPr/>
        </p:nvSpPr>
        <p:spPr>
          <a:xfrm>
            <a:off x="0" y="0"/>
            <a:ext cx="6577781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66" name="Google Shape;266;p25"/>
          <p:cNvSpPr txBox="1"/>
          <p:nvPr/>
        </p:nvSpPr>
        <p:spPr>
          <a:xfrm>
            <a:off x="6577780" y="-63900"/>
            <a:ext cx="5632369" cy="73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3000" b="1" dirty="0" err="1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Statemachine</a:t>
            </a:r>
            <a:r>
              <a:rPr lang="en-US" sz="3000" b="1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 header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1CB07-D0E6-40DB-6A59-1D9D2FFB2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66" y="107797"/>
            <a:ext cx="6221399" cy="3117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C7104D-F7AA-0F32-D5FF-80D36C879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66" y="3225626"/>
            <a:ext cx="6221399" cy="3524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FC8406-4FFE-5018-6428-3142554288B0}"/>
              </a:ext>
            </a:extLst>
          </p:cNvPr>
          <p:cNvSpPr txBox="1"/>
          <p:nvPr/>
        </p:nvSpPr>
        <p:spPr>
          <a:xfrm>
            <a:off x="6725265" y="570271"/>
            <a:ext cx="510294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An enum for the different states of the statemachine is defined.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3 states idle, sampling and UART_transfer are used in the switch-case statemachine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function definitions are also defined in the header: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Init_func() as mentioned in previous slide initializes all the software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statemachine function takes a pointer to the array that stores ADC samples as a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An ISR function prototype is used to declare the ISR. An interrupt is raised when the character ‚s‘ is received by the UART.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Interrupt function CY_ISR_PROTO sets a </a:t>
            </a:r>
            <a:r>
              <a:rPr lang="en-US" dirty="0" err="1">
                <a:solidFill>
                  <a:schemeClr val="bg1"/>
                </a:solidFill>
              </a:rPr>
              <a:t>buttonPressed</a:t>
            </a:r>
            <a:r>
              <a:rPr lang="en-US" dirty="0">
                <a:solidFill>
                  <a:schemeClr val="bg1"/>
                </a:solidFill>
              </a:rPr>
              <a:t> variable to 1 if the </a:t>
            </a:r>
            <a:r>
              <a:rPr lang="en-US" dirty="0" err="1">
                <a:solidFill>
                  <a:schemeClr val="bg1"/>
                </a:solidFill>
              </a:rPr>
              <a:t>PushButton</a:t>
            </a:r>
            <a:r>
              <a:rPr lang="en-US" dirty="0">
                <a:solidFill>
                  <a:schemeClr val="bg1"/>
                </a:solidFill>
              </a:rPr>
              <a:t> is pressed.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33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/>
          <p:nvPr/>
        </p:nvSpPr>
        <p:spPr>
          <a:xfrm>
            <a:off x="0" y="0"/>
            <a:ext cx="7393858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4" name="Google Shape;266;p25">
            <a:extLst>
              <a:ext uri="{FF2B5EF4-FFF2-40B4-BE49-F238E27FC236}">
                <a16:creationId xmlns:a16="http://schemas.microsoft.com/office/drawing/2014/main" id="{A415675A-A1AB-6A1B-50B6-AD7785E9B85F}"/>
              </a:ext>
            </a:extLst>
          </p:cNvPr>
          <p:cNvSpPr txBox="1"/>
          <p:nvPr/>
        </p:nvSpPr>
        <p:spPr>
          <a:xfrm>
            <a:off x="6577780" y="-63900"/>
            <a:ext cx="5632369" cy="73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3000" b="1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ISR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08AEA-7384-E6B3-9497-8621E7B5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4" y="105697"/>
            <a:ext cx="7117970" cy="6458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54D5BA-8ACC-F8E4-D1AB-E16DDF2EC859}"/>
              </a:ext>
            </a:extLst>
          </p:cNvPr>
          <p:cNvSpPr txBox="1"/>
          <p:nvPr/>
        </p:nvSpPr>
        <p:spPr>
          <a:xfrm>
            <a:off x="7541342" y="902275"/>
            <a:ext cx="41787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Isr_UART is an ISR function that sets a variable to 1 if a character ‚s‘ is received from the MATLAB script by the UART.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Isr_pushButton is an ISR function that sets the varibale ButtonPressed to 1 when the push button is pressed. At the falling edge of the push button, an isr is generated.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50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/>
          <p:nvPr/>
        </p:nvSpPr>
        <p:spPr>
          <a:xfrm>
            <a:off x="0" y="0"/>
            <a:ext cx="6151949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4" name="Google Shape;266;p25">
            <a:extLst>
              <a:ext uri="{FF2B5EF4-FFF2-40B4-BE49-F238E27FC236}">
                <a16:creationId xmlns:a16="http://schemas.microsoft.com/office/drawing/2014/main" id="{A415675A-A1AB-6A1B-50B6-AD7785E9B85F}"/>
              </a:ext>
            </a:extLst>
          </p:cNvPr>
          <p:cNvSpPr txBox="1"/>
          <p:nvPr/>
        </p:nvSpPr>
        <p:spPr>
          <a:xfrm>
            <a:off x="6341807" y="-165828"/>
            <a:ext cx="5632369" cy="73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3000" b="1" dirty="0" err="1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Statemachine</a:t>
            </a:r>
            <a:r>
              <a:rPr lang="en-US" sz="3000" b="1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E8CFD-40E1-D304-740B-E948112F200A}"/>
              </a:ext>
            </a:extLst>
          </p:cNvPr>
          <p:cNvSpPr txBox="1"/>
          <p:nvPr/>
        </p:nvSpPr>
        <p:spPr>
          <a:xfrm>
            <a:off x="6292644" y="456290"/>
            <a:ext cx="568153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LEDs are used to indicate the current state of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Idle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Red LED is used to indicate that the system is in the idle state.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 counter is initialized to 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If a button is pressed, a state transition is initiated.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state is modified to SAMPLING and the buttonPressed variable is set back to 0.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 Sampling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Orange LED is used to indicate that the system is in the SAMPLING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</a:t>
            </a:r>
            <a:r>
              <a:rPr lang="en-IN" dirty="0" err="1">
                <a:solidFill>
                  <a:schemeClr val="bg1"/>
                </a:solidFill>
              </a:rPr>
              <a:t>ADC_DelSig_IsEndConversion</a:t>
            </a:r>
            <a:r>
              <a:rPr lang="en-IN" dirty="0">
                <a:solidFill>
                  <a:schemeClr val="bg1"/>
                </a:solidFill>
              </a:rPr>
              <a:t> function c</a:t>
            </a:r>
            <a:r>
              <a:rPr lang="en-US" dirty="0" err="1">
                <a:solidFill>
                  <a:schemeClr val="bg1"/>
                </a:solidFill>
              </a:rPr>
              <a:t>hecks</a:t>
            </a:r>
            <a:r>
              <a:rPr lang="en-US" dirty="0">
                <a:solidFill>
                  <a:schemeClr val="bg1"/>
                </a:solidFill>
              </a:rPr>
              <a:t> the status that the most recently started conversion has completed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ADC_DelSig_WAIT_FOR_RESULT</a:t>
            </a:r>
            <a:r>
              <a:rPr lang="en-US" dirty="0">
                <a:solidFill>
                  <a:schemeClr val="bg1"/>
                </a:solidFill>
              </a:rPr>
              <a:t> - Does not return until ADC conversion </a:t>
            </a:r>
            <a:r>
              <a:rPr lang="en-IN" dirty="0">
                <a:solidFill>
                  <a:schemeClr val="bg1"/>
                </a:solidFill>
              </a:rPr>
              <a:t>is complete.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ADC_DelSig_GetResult32 returns the r</a:t>
            </a:r>
            <a:r>
              <a:rPr lang="en-US" dirty="0" err="1">
                <a:solidFill>
                  <a:schemeClr val="bg1"/>
                </a:solidFill>
              </a:rPr>
              <a:t>esult</a:t>
            </a:r>
            <a:r>
              <a:rPr lang="en-US" dirty="0">
                <a:solidFill>
                  <a:schemeClr val="bg1"/>
                </a:solidFill>
              </a:rPr>
              <a:t> of the last ADC conversion, which is stored in an array</a:t>
            </a:r>
            <a:endParaRPr lang="en-I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If a character ‘s’ is received, a state transition is initiated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8E04B-4322-0CE4-8F79-A91E6339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" y="81234"/>
            <a:ext cx="6027174" cy="3468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9AEB1-0608-832D-5FB6-454D587F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" y="3630679"/>
            <a:ext cx="6040748" cy="31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/>
          <p:nvPr/>
        </p:nvSpPr>
        <p:spPr>
          <a:xfrm>
            <a:off x="0" y="0"/>
            <a:ext cx="6151949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4" name="Google Shape;266;p25">
            <a:extLst>
              <a:ext uri="{FF2B5EF4-FFF2-40B4-BE49-F238E27FC236}">
                <a16:creationId xmlns:a16="http://schemas.microsoft.com/office/drawing/2014/main" id="{D4813773-9201-4284-7375-7FFE2E8C3E9C}"/>
              </a:ext>
            </a:extLst>
          </p:cNvPr>
          <p:cNvSpPr txBox="1"/>
          <p:nvPr/>
        </p:nvSpPr>
        <p:spPr>
          <a:xfrm>
            <a:off x="6341807" y="-165828"/>
            <a:ext cx="5632369" cy="73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3000" b="1" dirty="0" err="1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Statemachine</a:t>
            </a:r>
            <a:r>
              <a:rPr lang="en-US" sz="3000" b="1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0140E-3468-D609-48F3-52633F55E7A0}"/>
              </a:ext>
            </a:extLst>
          </p:cNvPr>
          <p:cNvSpPr txBox="1"/>
          <p:nvPr/>
        </p:nvSpPr>
        <p:spPr>
          <a:xfrm>
            <a:off x="6292645" y="436625"/>
            <a:ext cx="568153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UART_TRANSFER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Green LED is used to </a:t>
            </a:r>
            <a:r>
              <a:rPr lang="en-US" dirty="0">
                <a:solidFill>
                  <a:schemeClr val="bg1"/>
                </a:solidFill>
              </a:rPr>
              <a:t>indicate that the system is in the UART_TRANSFER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The system sends ADC samples over UART.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It iterates over the ‘</a:t>
            </a:r>
            <a:r>
              <a:rPr lang="en-US" altLang="en-US" dirty="0" err="1">
                <a:solidFill>
                  <a:schemeClr val="bg1"/>
                </a:solidFill>
              </a:rPr>
              <a:t>adcArray</a:t>
            </a:r>
            <a:r>
              <a:rPr lang="en-US" altLang="en-US" dirty="0">
                <a:solidFill>
                  <a:schemeClr val="bg1"/>
                </a:solidFill>
              </a:rPr>
              <a:t>’ containing 1024 samples.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For each sample, it sends the lower and upper 8 bits over UART using the </a:t>
            </a:r>
            <a:r>
              <a:rPr lang="en-US" altLang="en-US" dirty="0" err="1">
                <a:solidFill>
                  <a:schemeClr val="bg1"/>
                </a:solidFill>
              </a:rPr>
              <a:t>UART_PutChar</a:t>
            </a:r>
            <a:r>
              <a:rPr lang="en-US" altLang="en-US" dirty="0">
                <a:solidFill>
                  <a:schemeClr val="bg1"/>
                </a:solidFill>
              </a:rPr>
              <a:t> function.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‚count‘ </a:t>
            </a:r>
            <a:r>
              <a:rPr lang="en-US" dirty="0">
                <a:solidFill>
                  <a:schemeClr val="bg1"/>
                </a:solidFill>
              </a:rPr>
              <a:t>variable is incremented to keep track of the number of data transfers.</a:t>
            </a:r>
            <a:endParaRPr lang="de-DE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system waits for the reception of the 'o' character through UART.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‘do-while’ loop is used to continuously call ‘</a:t>
            </a:r>
            <a:r>
              <a:rPr lang="en-IN" dirty="0" err="1">
                <a:solidFill>
                  <a:schemeClr val="bg1"/>
                </a:solidFill>
              </a:rPr>
              <a:t>UART_GetChar</a:t>
            </a:r>
            <a:r>
              <a:rPr lang="en-US" dirty="0">
                <a:solidFill>
                  <a:schemeClr val="bg1"/>
                </a:solidFill>
              </a:rPr>
              <a:t>’ until the 'o' character is received.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If the count is less than 10, a state transition is initiated.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The state is modified to SAMPLING.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If the count equals 10, a state transition is initiated.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bg1"/>
                </a:solidFill>
              </a:rPr>
              <a:t>Default state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The system defaults to the IDLE state if an undefined state value is encountered.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DEEF62-B740-4B83-76BF-626DD32D4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6" y="117030"/>
            <a:ext cx="5948698" cy="66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44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24"/>
          <p:cNvCxnSpPr/>
          <p:nvPr/>
        </p:nvCxnSpPr>
        <p:spPr>
          <a:xfrm>
            <a:off x="728330" y="826091"/>
            <a:ext cx="10820400" cy="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24"/>
          <p:cNvSpPr txBox="1"/>
          <p:nvPr/>
        </p:nvSpPr>
        <p:spPr>
          <a:xfrm>
            <a:off x="2254893" y="0"/>
            <a:ext cx="779562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b="1">
                <a:solidFill>
                  <a:srgbClr val="FFFDFC"/>
                </a:solidFill>
                <a:latin typeface="Josefin Sans"/>
                <a:sym typeface="Josefin Sans"/>
              </a:rPr>
              <a:t>FFT</a:t>
            </a:r>
            <a:endParaRPr lang="pt-BR"/>
          </a:p>
        </p:txBody>
      </p:sp>
      <p:sp>
        <p:nvSpPr>
          <p:cNvPr id="8" name="Google Shape;460;p24">
            <a:extLst>
              <a:ext uri="{FF2B5EF4-FFF2-40B4-BE49-F238E27FC236}">
                <a16:creationId xmlns:a16="http://schemas.microsoft.com/office/drawing/2014/main" id="{7074146C-7E09-FC83-EF2A-B0D9FAC3CA03}"/>
              </a:ext>
            </a:extLst>
          </p:cNvPr>
          <p:cNvSpPr txBox="1"/>
          <p:nvPr/>
        </p:nvSpPr>
        <p:spPr>
          <a:xfrm>
            <a:off x="730893" y="1236452"/>
            <a:ext cx="10814873" cy="559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u="sng" dirty="0">
                <a:solidFill>
                  <a:schemeClr val="bg1"/>
                </a:solidFill>
                <a:sym typeface="Josefin Sans"/>
              </a:rPr>
              <a:t>1.Transform to Frequency Domain:</a:t>
            </a:r>
            <a:endParaRPr lang="pt-BR" b="1" u="sng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sym typeface="Josefin Sans"/>
              </a:rPr>
              <a:t> The FFT converts a signal from its original time domain into the frequency domain. This process decomposes the signal into its constituent frequencies.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u="sng" dirty="0">
                <a:solidFill>
                  <a:schemeClr val="bg1"/>
                </a:solidFill>
                <a:sym typeface="Josefin Sans"/>
              </a:rPr>
              <a:t>2. Identify Noise Components:</a:t>
            </a:r>
            <a:endParaRPr lang="en-US" b="1" u="sng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sym typeface="Josefin Sans"/>
              </a:rPr>
              <a:t> In the frequency domain, noise and the desired signal components can often be distinguished. Noise is usually spread across a wide range of frequencies, while the desired signal might occupy a specific frequency range.</a:t>
            </a:r>
            <a:endParaRPr lang="en-US" dirty="0">
              <a:solidFill>
                <a:schemeClr val="bg1"/>
              </a:solidFill>
            </a:endParaRPr>
          </a:p>
          <a:p>
            <a:endParaRPr lang="en-US" sz="1800" u="sng" dirty="0">
              <a:solidFill>
                <a:schemeClr val="bg1"/>
              </a:solidFill>
            </a:endParaRPr>
          </a:p>
          <a:p>
            <a:r>
              <a:rPr lang="en-US" sz="1800" b="1" u="sng" dirty="0">
                <a:solidFill>
                  <a:schemeClr val="bg1"/>
                </a:solidFill>
              </a:rPr>
              <a:t>3. Apply a Filter</a:t>
            </a:r>
            <a:r>
              <a:rPr lang="en-US" sz="1800" u="sng" dirty="0">
                <a:solidFill>
                  <a:schemeClr val="bg1"/>
                </a:solidFill>
              </a:rPr>
              <a:t>:</a:t>
            </a:r>
            <a:endParaRPr lang="en-US" u="sng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 Once the noise frequencies are identified, a filter can be applied to remove or reduce these unwanted components. Common filters used in this context include low-pass, high-pass, band-pass, and band-stop filters.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AutoNum type="arabicPeriod"/>
            </a:pP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u="sng" dirty="0">
                <a:solidFill>
                  <a:schemeClr val="bg1"/>
                </a:solidFill>
              </a:rPr>
              <a:t>4. Inverse FFT:</a:t>
            </a:r>
          </a:p>
          <a:p>
            <a:r>
              <a:rPr lang="en-US" sz="1800" dirty="0">
                <a:solidFill>
                  <a:schemeClr val="bg1"/>
                </a:solidFill>
              </a:rPr>
              <a:t> After filtering the unwanted frequencies, the inverse FFT (IFFT) is applied to convert the signal back to the time domain. The result is a signal with reduced noise.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>
              <a:solidFill>
                <a:schemeClr val="bg1"/>
              </a:solidFill>
              <a:latin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471286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B50C53-744C-315D-DF36-974DB961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9" y="934065"/>
            <a:ext cx="5679579" cy="5624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4D1D6-2E2B-D585-3C7F-1953CD91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4065"/>
            <a:ext cx="5905721" cy="5624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4362C-4F86-688C-AB01-359AED37C9BB}"/>
              </a:ext>
            </a:extLst>
          </p:cNvPr>
          <p:cNvSpPr txBox="1"/>
          <p:nvPr/>
        </p:nvSpPr>
        <p:spPr>
          <a:xfrm>
            <a:off x="835742" y="108155"/>
            <a:ext cx="10107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MATLAB script for receiving ADC data from PSoC and plotting it on a graph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15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/>
          <p:nvPr/>
        </p:nvSpPr>
        <p:spPr>
          <a:xfrm>
            <a:off x="0" y="0"/>
            <a:ext cx="12192000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C442F-E9EA-2DB9-DE38-E0226F1DD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6916"/>
            <a:ext cx="12192000" cy="58698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3FBAED-C1E1-0427-9F00-2787B4BD10D9}"/>
              </a:ext>
            </a:extLst>
          </p:cNvPr>
          <p:cNvSpPr txBox="1"/>
          <p:nvPr/>
        </p:nvSpPr>
        <p:spPr>
          <a:xfrm>
            <a:off x="3441290" y="98323"/>
            <a:ext cx="52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OUTPUT of FFT on MATLAB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049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/>
          <p:nvPr/>
        </p:nvSpPr>
        <p:spPr>
          <a:xfrm>
            <a:off x="0" y="0"/>
            <a:ext cx="6151949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92DB6-D89A-3E6B-3AFA-494DBB438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7" y="688257"/>
            <a:ext cx="5993104" cy="609350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439343C-8227-64E2-113C-4DFB66455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898" y="642051"/>
            <a:ext cx="5844104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The code for the IDLE and SAMPLING states remain the same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UART_TRANSFER state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 The Green LED is used to indicate that the system is in the UART_TRANSFER state.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The Fast Fourier Transform is performed on the ADC samples that are present in the ‘</a:t>
            </a:r>
            <a:r>
              <a:rPr lang="en-US" altLang="en-US" dirty="0" err="1">
                <a:solidFill>
                  <a:schemeClr val="bg1"/>
                </a:solidFill>
              </a:rPr>
              <a:t>adcArray</a:t>
            </a:r>
            <a:r>
              <a:rPr lang="en-US" altLang="en-US" dirty="0">
                <a:solidFill>
                  <a:schemeClr val="bg1"/>
                </a:solidFill>
              </a:rPr>
              <a:t>’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It processes the </a:t>
            </a:r>
            <a:r>
              <a:rPr lang="en-US" altLang="en-US" dirty="0" err="1">
                <a:solidFill>
                  <a:schemeClr val="bg1"/>
                </a:solidFill>
              </a:rPr>
              <a:t>adcArray</a:t>
            </a:r>
            <a:r>
              <a:rPr lang="en-US" altLang="en-US" dirty="0">
                <a:solidFill>
                  <a:schemeClr val="bg1"/>
                </a:solidFill>
              </a:rPr>
              <a:t> which contains 1024 samples.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The FFT results are sent over UART. For each element in </a:t>
            </a:r>
            <a:r>
              <a:rPr lang="en-US" altLang="en-US" dirty="0" err="1">
                <a:solidFill>
                  <a:schemeClr val="bg1"/>
                </a:solidFill>
              </a:rPr>
              <a:t>fftArray</a:t>
            </a:r>
            <a:r>
              <a:rPr lang="en-US" altLang="en-US" dirty="0">
                <a:solidFill>
                  <a:schemeClr val="bg1"/>
                </a:solidFill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err="1">
                <a:solidFill>
                  <a:schemeClr val="bg1"/>
                </a:solidFill>
              </a:rPr>
              <a:t>UART_PutChar</a:t>
            </a:r>
            <a:r>
              <a:rPr lang="en-US" altLang="en-US" dirty="0">
                <a:solidFill>
                  <a:schemeClr val="bg1"/>
                </a:solidFill>
              </a:rPr>
              <a:t>(</a:t>
            </a:r>
            <a:r>
              <a:rPr lang="en-US" altLang="en-US" dirty="0" err="1">
                <a:solidFill>
                  <a:schemeClr val="bg1"/>
                </a:solidFill>
              </a:rPr>
              <a:t>fftArray</a:t>
            </a:r>
            <a:r>
              <a:rPr lang="en-US" altLang="en-US" dirty="0">
                <a:solidFill>
                  <a:schemeClr val="bg1"/>
                </a:solidFill>
              </a:rPr>
              <a:t>[</a:t>
            </a:r>
            <a:r>
              <a:rPr lang="en-US" altLang="en-US" dirty="0" err="1">
                <a:solidFill>
                  <a:schemeClr val="bg1"/>
                </a:solidFill>
              </a:rPr>
              <a:t>i</a:t>
            </a:r>
            <a:r>
              <a:rPr lang="en-US" altLang="en-US" dirty="0">
                <a:solidFill>
                  <a:schemeClr val="bg1"/>
                </a:solidFill>
              </a:rPr>
              <a:t>]) sends the least significant byte.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err="1">
                <a:solidFill>
                  <a:schemeClr val="bg1"/>
                </a:solidFill>
              </a:rPr>
              <a:t>UART_PutChar</a:t>
            </a:r>
            <a:r>
              <a:rPr lang="en-US" altLang="en-US" dirty="0">
                <a:solidFill>
                  <a:schemeClr val="bg1"/>
                </a:solidFill>
              </a:rPr>
              <a:t>(</a:t>
            </a:r>
            <a:r>
              <a:rPr lang="en-US" altLang="en-US" dirty="0" err="1">
                <a:solidFill>
                  <a:schemeClr val="bg1"/>
                </a:solidFill>
              </a:rPr>
              <a:t>fftArray</a:t>
            </a:r>
            <a:r>
              <a:rPr lang="en-US" altLang="en-US" dirty="0">
                <a:solidFill>
                  <a:schemeClr val="bg1"/>
                </a:solidFill>
              </a:rPr>
              <a:t>[</a:t>
            </a:r>
            <a:r>
              <a:rPr lang="en-US" altLang="en-US" dirty="0" err="1">
                <a:solidFill>
                  <a:schemeClr val="bg1"/>
                </a:solidFill>
              </a:rPr>
              <a:t>i</a:t>
            </a:r>
            <a:r>
              <a:rPr lang="en-US" altLang="en-US" dirty="0">
                <a:solidFill>
                  <a:schemeClr val="bg1"/>
                </a:solidFill>
              </a:rPr>
              <a:t>] &gt;&gt; 8) sends the second byte.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err="1">
                <a:solidFill>
                  <a:schemeClr val="bg1"/>
                </a:solidFill>
              </a:rPr>
              <a:t>UART_PutChar</a:t>
            </a:r>
            <a:r>
              <a:rPr lang="en-US" altLang="en-US" dirty="0">
                <a:solidFill>
                  <a:schemeClr val="bg1"/>
                </a:solidFill>
              </a:rPr>
              <a:t>(</a:t>
            </a:r>
            <a:r>
              <a:rPr lang="en-US" altLang="en-US" dirty="0" err="1">
                <a:solidFill>
                  <a:schemeClr val="bg1"/>
                </a:solidFill>
              </a:rPr>
              <a:t>fftArray</a:t>
            </a:r>
            <a:r>
              <a:rPr lang="en-US" altLang="en-US" dirty="0">
                <a:solidFill>
                  <a:schemeClr val="bg1"/>
                </a:solidFill>
              </a:rPr>
              <a:t>[</a:t>
            </a:r>
            <a:r>
              <a:rPr lang="en-US" altLang="en-US" dirty="0" err="1">
                <a:solidFill>
                  <a:schemeClr val="bg1"/>
                </a:solidFill>
              </a:rPr>
              <a:t>i</a:t>
            </a:r>
            <a:r>
              <a:rPr lang="en-US" altLang="en-US" dirty="0">
                <a:solidFill>
                  <a:schemeClr val="bg1"/>
                </a:solidFill>
              </a:rPr>
              <a:t>] &gt;&gt; 16) sends the third byte.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err="1">
                <a:solidFill>
                  <a:schemeClr val="bg1"/>
                </a:solidFill>
              </a:rPr>
              <a:t>UART_PutChar</a:t>
            </a:r>
            <a:r>
              <a:rPr lang="en-US" altLang="en-US" dirty="0">
                <a:solidFill>
                  <a:schemeClr val="bg1"/>
                </a:solidFill>
              </a:rPr>
              <a:t>(</a:t>
            </a:r>
            <a:r>
              <a:rPr lang="en-US" altLang="en-US" dirty="0" err="1">
                <a:solidFill>
                  <a:schemeClr val="bg1"/>
                </a:solidFill>
              </a:rPr>
              <a:t>fftArray</a:t>
            </a:r>
            <a:r>
              <a:rPr lang="en-US" altLang="en-US" dirty="0">
                <a:solidFill>
                  <a:schemeClr val="bg1"/>
                </a:solidFill>
              </a:rPr>
              <a:t>[</a:t>
            </a:r>
            <a:r>
              <a:rPr lang="en-US" altLang="en-US" dirty="0" err="1">
                <a:solidFill>
                  <a:schemeClr val="bg1"/>
                </a:solidFill>
              </a:rPr>
              <a:t>i</a:t>
            </a:r>
            <a:r>
              <a:rPr lang="en-US" altLang="en-US" dirty="0">
                <a:solidFill>
                  <a:schemeClr val="bg1"/>
                </a:solidFill>
              </a:rPr>
              <a:t>] &gt;&gt; 24) sends the most significant byte. This sends a total of 2048 bytes (4 bytes per element in </a:t>
            </a:r>
            <a:r>
              <a:rPr lang="en-US" altLang="en-US" dirty="0" err="1">
                <a:solidFill>
                  <a:schemeClr val="bg1"/>
                </a:solidFill>
              </a:rPr>
              <a:t>fftArray</a:t>
            </a:r>
            <a:r>
              <a:rPr lang="en-US" altLang="en-US" dirty="0">
                <a:solidFill>
                  <a:schemeClr val="bg1"/>
                </a:solidFill>
              </a:rPr>
              <a:t>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The ‘do-while’ loop is used to continuously call ‘</a:t>
            </a:r>
            <a:r>
              <a:rPr lang="en-US" dirty="0" err="1">
                <a:solidFill>
                  <a:schemeClr val="bg1"/>
                </a:solidFill>
              </a:rPr>
              <a:t>UART_GetChar</a:t>
            </a:r>
            <a:r>
              <a:rPr lang="en-US" dirty="0">
                <a:solidFill>
                  <a:schemeClr val="bg1"/>
                </a:solidFill>
              </a:rPr>
              <a:t>’ until the 'o' character is received.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If the count is less than 10, a state transition is initiated to SAMPLING state.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If the count equals 10, a state transition is initiated.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6" name="Google Shape;266;p25">
            <a:extLst>
              <a:ext uri="{FF2B5EF4-FFF2-40B4-BE49-F238E27FC236}">
                <a16:creationId xmlns:a16="http://schemas.microsoft.com/office/drawing/2014/main" id="{570052C8-A98D-16AA-B304-1ABAE22CCBAD}"/>
              </a:ext>
            </a:extLst>
          </p:cNvPr>
          <p:cNvSpPr txBox="1"/>
          <p:nvPr/>
        </p:nvSpPr>
        <p:spPr>
          <a:xfrm>
            <a:off x="314632" y="75229"/>
            <a:ext cx="11413738" cy="73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3000" b="1" dirty="0" err="1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Statemachine</a:t>
            </a:r>
            <a:r>
              <a:rPr lang="en-US" sz="3000" b="1" dirty="0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 code for FFT implementation on </a:t>
            </a:r>
            <a:r>
              <a:rPr lang="en-US" sz="3000" b="1" dirty="0" err="1">
                <a:solidFill>
                  <a:schemeClr val="bg1"/>
                </a:solidFill>
                <a:latin typeface="Assistant"/>
                <a:ea typeface="Assistant"/>
                <a:cs typeface="Assistant"/>
                <a:sym typeface="Assistant"/>
              </a:rPr>
              <a:t>PSoC</a:t>
            </a:r>
            <a:endParaRPr lang="en-US" sz="3000" b="1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186408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8DF69-D0BF-A1F6-E9F4-1BF013ABE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95" y="2671931"/>
            <a:ext cx="11670409" cy="2804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B0B41-7C18-2BD5-9E57-17DF6CEFB5CA}"/>
              </a:ext>
            </a:extLst>
          </p:cNvPr>
          <p:cNvSpPr txBox="1"/>
          <p:nvPr/>
        </p:nvSpPr>
        <p:spPr>
          <a:xfrm>
            <a:off x="1032387" y="275303"/>
            <a:ext cx="944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schemeClr val="bg1"/>
                </a:solidFill>
              </a:rPr>
              <a:t>SYS-Architecture: Signal Flow Diagram to implement the objective</a:t>
            </a:r>
            <a:endParaRPr lang="en-IN" sz="3000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171F3-96A8-8F0D-568F-34FEEB1967AF}"/>
              </a:ext>
            </a:extLst>
          </p:cNvPr>
          <p:cNvSpPr txBox="1"/>
          <p:nvPr/>
        </p:nvSpPr>
        <p:spPr>
          <a:xfrm>
            <a:off x="442452" y="1381431"/>
            <a:ext cx="114887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System function:  A 24 GHz radar detects movements and signals this by turning on a red LED, as long as a movement is detected. </a:t>
            </a:r>
            <a:endParaRPr lang="en-IN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87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98F0A-7D4D-CA8A-7886-EB358CA3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9" y="843561"/>
            <a:ext cx="5672152" cy="5675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B43350-E5CA-5483-C0AD-5497A412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549" y="843561"/>
            <a:ext cx="6086402" cy="567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BBB4E-44F8-7415-D5B6-2E5A917A4B8D}"/>
              </a:ext>
            </a:extLst>
          </p:cNvPr>
          <p:cNvSpPr txBox="1"/>
          <p:nvPr/>
        </p:nvSpPr>
        <p:spPr>
          <a:xfrm>
            <a:off x="1356852" y="88490"/>
            <a:ext cx="97339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MATLAB script for receiving ADC and FFT data from PSoC and plotting it on a graph</a:t>
            </a:r>
            <a:endParaRPr lang="en-IN" sz="2000" dirty="0">
              <a:solidFill>
                <a:schemeClr val="bg1"/>
              </a:solidFill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3483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68F096-86B2-8732-17CD-F459F0AF7C1B}"/>
              </a:ext>
            </a:extLst>
          </p:cNvPr>
          <p:cNvSpPr txBox="1"/>
          <p:nvPr/>
        </p:nvSpPr>
        <p:spPr>
          <a:xfrm>
            <a:off x="2762865" y="334297"/>
            <a:ext cx="59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OUTPUT of FFT from PSoC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C6E98-BFB5-25E1-2A17-948437598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1580"/>
            <a:ext cx="12192000" cy="476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68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1C59C-D5D0-D082-8EFB-0D1E52116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104" y="1846732"/>
            <a:ext cx="6849431" cy="1905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45313-5963-4463-8A7D-E290F35C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10" y="1846732"/>
            <a:ext cx="1962424" cy="2038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12C41D-B8C3-4431-4D64-E42193E81217}"/>
              </a:ext>
            </a:extLst>
          </p:cNvPr>
          <p:cNvSpPr txBox="1"/>
          <p:nvPr/>
        </p:nvSpPr>
        <p:spPr>
          <a:xfrm>
            <a:off x="1002890" y="147484"/>
            <a:ext cx="9756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u="sng" dirty="0">
                <a:solidFill>
                  <a:schemeClr val="bg1"/>
                </a:solidFill>
              </a:rPr>
              <a:t>IPM 165 - 24 GHz CW Radar</a:t>
            </a:r>
            <a:endParaRPr lang="en-IN" sz="3000" b="1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702A9-36AF-AE5C-92F8-44FF64296FF4}"/>
              </a:ext>
            </a:extLst>
          </p:cNvPr>
          <p:cNvSpPr txBox="1"/>
          <p:nvPr/>
        </p:nvSpPr>
        <p:spPr>
          <a:xfrm>
            <a:off x="698090" y="943897"/>
            <a:ext cx="10795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The IPM-165 is a 24GHz Doppler module with an asymmetrical wide beam for detection of moving objects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4C8A3-EDE1-E626-5DBB-F9490E5ADAB3}"/>
              </a:ext>
            </a:extLst>
          </p:cNvPr>
          <p:cNvSpPr txBox="1"/>
          <p:nvPr/>
        </p:nvSpPr>
        <p:spPr>
          <a:xfrm>
            <a:off x="839110" y="4706153"/>
            <a:ext cx="101893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CFAR (Constant False Alarm Rate) is a signal processing technique commonly used in radar systems and other detection systems to automatically adjust the detection threshold, ensuring a consistent rate of false alarms despite varying levels of background noise or clutter. The main goal of CFAR is to maintain a constant probability of false alarms, which is crucial for reliable detection of targets.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7AE03-EC0A-81F7-7E91-AEF670381EDD}"/>
              </a:ext>
            </a:extLst>
          </p:cNvPr>
          <p:cNvSpPr txBox="1"/>
          <p:nvPr/>
        </p:nvSpPr>
        <p:spPr>
          <a:xfrm>
            <a:off x="3244644" y="4018761"/>
            <a:ext cx="5378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u="sng" dirty="0">
                <a:solidFill>
                  <a:schemeClr val="bg1"/>
                </a:solidFill>
              </a:rPr>
              <a:t>CFAR</a:t>
            </a:r>
            <a:endParaRPr lang="en-IN" sz="3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67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249F5-A97B-3900-7EC1-704CC0354B95}"/>
              </a:ext>
            </a:extLst>
          </p:cNvPr>
          <p:cNvSpPr txBox="1"/>
          <p:nvPr/>
        </p:nvSpPr>
        <p:spPr>
          <a:xfrm>
            <a:off x="2202426" y="265471"/>
            <a:ext cx="7285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u="sng" dirty="0">
                <a:solidFill>
                  <a:schemeClr val="bg1"/>
                </a:solidFill>
              </a:rPr>
              <a:t>CA-CFAR</a:t>
            </a:r>
            <a:endParaRPr lang="en-IN" sz="30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EB119-8F19-39F2-3427-499F1A36CDAF}"/>
              </a:ext>
            </a:extLst>
          </p:cNvPr>
          <p:cNvSpPr txBox="1"/>
          <p:nvPr/>
        </p:nvSpPr>
        <p:spPr>
          <a:xfrm>
            <a:off x="560439" y="993058"/>
            <a:ext cx="10933471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Adaptive Threshold Setting:</a:t>
            </a:r>
            <a:r>
              <a:rPr lang="en-IN" sz="2200" dirty="0">
                <a:solidFill>
                  <a:schemeClr val="bg1"/>
                </a:solidFill>
              </a:rPr>
              <a:t> 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The detection threshold is adaptively set as a function of the estimated noise level. For instance, in CA-CFAR, the threshold TTT is typically set as:</a:t>
            </a:r>
          </a:p>
          <a:p>
            <a:r>
              <a:rPr lang="en-IN" sz="2500" dirty="0">
                <a:solidFill>
                  <a:schemeClr val="bg1"/>
                </a:solidFill>
              </a:rPr>
              <a:t>				</a:t>
            </a:r>
            <a:r>
              <a:rPr lang="en-IN" sz="2500" b="1" dirty="0">
                <a:solidFill>
                  <a:schemeClr val="bg1"/>
                </a:solidFill>
              </a:rPr>
              <a:t>T=</a:t>
            </a:r>
            <a:r>
              <a:rPr lang="el-GR" sz="2500" b="1" dirty="0">
                <a:solidFill>
                  <a:schemeClr val="bg1"/>
                </a:solidFill>
              </a:rPr>
              <a:t>α⋅</a:t>
            </a:r>
            <a:r>
              <a:rPr lang="en-IN" sz="2500" b="1" dirty="0">
                <a:solidFill>
                  <a:schemeClr val="bg1"/>
                </a:solidFill>
              </a:rPr>
              <a:t>Noise Estimate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de-DE" sz="2200" dirty="0">
                <a:solidFill>
                  <a:schemeClr val="bg1"/>
                </a:solidFill>
              </a:rPr>
              <a:t>Where </a:t>
            </a:r>
            <a:r>
              <a:rPr lang="el-GR" sz="2200" dirty="0">
                <a:solidFill>
                  <a:schemeClr val="bg1"/>
                </a:solidFill>
              </a:rPr>
              <a:t>α </a:t>
            </a:r>
            <a:r>
              <a:rPr lang="en-IN" sz="2200" dirty="0">
                <a:solidFill>
                  <a:schemeClr val="bg1"/>
                </a:solidFill>
              </a:rPr>
              <a:t>is a scaling factor determined by the desired false alarm rate.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Cell under test (CUT) is xi • Noise in the CUT determines the threshold • The noise parameters in the CUT has to be estimated (here: σw^2)</a:t>
            </a:r>
            <a:endParaRPr lang="en-IN" sz="2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F8148-A330-8A7E-4198-7ED3FA18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20" y="3588941"/>
            <a:ext cx="9373908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30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249F5-A97B-3900-7EC1-704CC0354B95}"/>
              </a:ext>
            </a:extLst>
          </p:cNvPr>
          <p:cNvSpPr txBox="1"/>
          <p:nvPr/>
        </p:nvSpPr>
        <p:spPr>
          <a:xfrm>
            <a:off x="2202426" y="265471"/>
            <a:ext cx="7285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u="sng" dirty="0">
                <a:solidFill>
                  <a:schemeClr val="bg1"/>
                </a:solidFill>
              </a:rPr>
              <a:t>CA-CFAR</a:t>
            </a:r>
            <a:endParaRPr lang="en-IN" sz="30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EB119-8F19-39F2-3427-499F1A36CDAF}"/>
              </a:ext>
            </a:extLst>
          </p:cNvPr>
          <p:cNvSpPr txBox="1"/>
          <p:nvPr/>
        </p:nvSpPr>
        <p:spPr>
          <a:xfrm>
            <a:off x="521110" y="790941"/>
            <a:ext cx="109334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With: </a:t>
            </a:r>
          </a:p>
          <a:p>
            <a:r>
              <a:rPr lang="en-US" sz="2400" dirty="0">
                <a:solidFill>
                  <a:schemeClr val="bg1"/>
                </a:solidFill>
              </a:rPr>
              <a:t>	N : number of averaged cells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	PFA : target false alarm probability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 video shows the output of the 2</a:t>
            </a:r>
            <a:r>
              <a:rPr lang="en-US" sz="2400" baseline="30000" dirty="0">
                <a:solidFill>
                  <a:schemeClr val="bg1"/>
                </a:solidFill>
              </a:rPr>
              <a:t>nd</a:t>
            </a:r>
            <a:r>
              <a:rPr lang="en-US" sz="2400" dirty="0">
                <a:solidFill>
                  <a:schemeClr val="bg1"/>
                </a:solidFill>
              </a:rPr>
              <a:t> stage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of the amplifier, with the radar module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connected.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015D6-0238-E7AC-5F20-C075A19D7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45" y="866171"/>
            <a:ext cx="4210638" cy="1581371"/>
          </a:xfrm>
          <a:prstGeom prst="rect">
            <a:avLst/>
          </a:prstGeom>
        </p:spPr>
      </p:pic>
      <p:pic>
        <p:nvPicPr>
          <p:cNvPr id="4" name="WhatsApp Video 2024-07-14 um 23.04.31_686760d6">
            <a:hlinkClick r:id="" action="ppaction://media"/>
            <a:extLst>
              <a:ext uri="{FF2B5EF4-FFF2-40B4-BE49-F238E27FC236}">
                <a16:creationId xmlns:a16="http://schemas.microsoft.com/office/drawing/2014/main" id="{DD0057A6-B88B-E497-528E-F310BBE28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5559" y="866171"/>
            <a:ext cx="5699125" cy="5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8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FD55A-0A3C-A709-C6D0-2BC0D1ED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" y="1111046"/>
            <a:ext cx="11995355" cy="5665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C73A74-04C2-9285-DDF9-0A897BDCE8C4}"/>
              </a:ext>
            </a:extLst>
          </p:cNvPr>
          <p:cNvSpPr txBox="1"/>
          <p:nvPr/>
        </p:nvSpPr>
        <p:spPr>
          <a:xfrm>
            <a:off x="196645" y="88490"/>
            <a:ext cx="1172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Spectral Representation of a Test signal generated in MATLAB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4120B-2A77-FBCC-F9FA-53DCC980A731}"/>
              </a:ext>
            </a:extLst>
          </p:cNvPr>
          <p:cNvSpPr txBox="1"/>
          <p:nvPr/>
        </p:nvSpPr>
        <p:spPr>
          <a:xfrm>
            <a:off x="265471" y="599768"/>
            <a:ext cx="704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The Green dots on the spectrum indicates the detected targets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55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90222-8E50-EA7F-1307-9E75244457E5}"/>
              </a:ext>
            </a:extLst>
          </p:cNvPr>
          <p:cNvSpPr txBox="1"/>
          <p:nvPr/>
        </p:nvSpPr>
        <p:spPr>
          <a:xfrm>
            <a:off x="904568" y="108155"/>
            <a:ext cx="957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Matlab code for pre-recorded RADAR data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E6C71-38BB-2042-EA1C-4AD1E6A8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8" y="1087087"/>
            <a:ext cx="5566354" cy="44172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F70FE-2D7F-2F75-45A7-F3C783EAF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77" y="1087087"/>
            <a:ext cx="6401355" cy="44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08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0B2E8-81F1-19A6-6B03-C1389BDB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9910"/>
            <a:ext cx="12192000" cy="1310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D39D4-C321-61A7-9505-B6598704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608"/>
            <a:ext cx="12192000" cy="1426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33EDF-4B4D-14BE-28A9-E26B2FD964E7}"/>
              </a:ext>
            </a:extLst>
          </p:cNvPr>
          <p:cNvSpPr txBox="1"/>
          <p:nvPr/>
        </p:nvSpPr>
        <p:spPr>
          <a:xfrm>
            <a:off x="235974" y="265471"/>
            <a:ext cx="536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Sample set 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788D2-A7B7-627E-B024-1F213C0EC567}"/>
              </a:ext>
            </a:extLst>
          </p:cNvPr>
          <p:cNvSpPr txBox="1"/>
          <p:nvPr/>
        </p:nvSpPr>
        <p:spPr>
          <a:xfrm>
            <a:off x="235974" y="24967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Sample set 2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3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D6494-EA9E-C39A-5023-58416CD7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85" y="1118691"/>
            <a:ext cx="8583223" cy="4915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A85A2D-FABD-4C7B-9610-AB76BA777EB0}"/>
              </a:ext>
            </a:extLst>
          </p:cNvPr>
          <p:cNvSpPr txBox="1"/>
          <p:nvPr/>
        </p:nvSpPr>
        <p:spPr>
          <a:xfrm>
            <a:off x="2084439" y="275303"/>
            <a:ext cx="751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MATLAB CA-CFAR implementation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52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7963F-929D-36FD-0F3F-0D893FFB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1435464"/>
            <a:ext cx="7344800" cy="5048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E0D4D7-1F39-221D-3A09-32CD0C79E801}"/>
              </a:ext>
            </a:extLst>
          </p:cNvPr>
          <p:cNvSpPr txBox="1"/>
          <p:nvPr/>
        </p:nvSpPr>
        <p:spPr>
          <a:xfrm>
            <a:off x="285135" y="275303"/>
            <a:ext cx="930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CA-CFAR included in the statemachine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			LED red glows when target is detected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43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24"/>
          <p:cNvCxnSpPr/>
          <p:nvPr/>
        </p:nvCxnSpPr>
        <p:spPr>
          <a:xfrm>
            <a:off x="728330" y="826091"/>
            <a:ext cx="10820400" cy="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24"/>
          <p:cNvSpPr txBox="1"/>
          <p:nvPr/>
        </p:nvSpPr>
        <p:spPr>
          <a:xfrm>
            <a:off x="2254893" y="0"/>
            <a:ext cx="779562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DFC"/>
                </a:solidFill>
                <a:latin typeface="Josefin Sans"/>
                <a:ea typeface="Josefin Sans"/>
                <a:cs typeface="Josefin Sans"/>
                <a:sym typeface="Josefin Sans"/>
              </a:rPr>
              <a:t>PCB CIRCUIT</a:t>
            </a:r>
            <a:endParaRPr lang="en-US" sz="622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73A3A8-5076-82D7-10DE-C24DD565B78B}"/>
              </a:ext>
            </a:extLst>
          </p:cNvPr>
          <p:cNvSpPr txBox="1"/>
          <p:nvPr/>
        </p:nvSpPr>
        <p:spPr>
          <a:xfrm>
            <a:off x="527512" y="5755737"/>
            <a:ext cx="46028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err="1">
                <a:solidFill>
                  <a:schemeClr val="bg1"/>
                </a:solidFill>
                <a:cs typeface="Calibri"/>
              </a:rPr>
              <a:t>Description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: PCB front 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side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 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implemented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 in 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KiCAD</a:t>
            </a:r>
            <a:endParaRPr lang="pt-BR" sz="16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1B2FF53-01AC-6FC1-F533-0DD7548D2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3" r="9731" b="3274"/>
          <a:stretch/>
        </p:blipFill>
        <p:spPr>
          <a:xfrm>
            <a:off x="525643" y="1632639"/>
            <a:ext cx="5350667" cy="4139116"/>
          </a:xfrm>
          <a:prstGeom prst="rect">
            <a:avLst/>
          </a:prstGeom>
        </p:spPr>
      </p:pic>
      <p:pic>
        <p:nvPicPr>
          <p:cNvPr id="5" name="Imagem 4" descr="Circuito eletrônico com números&#10;&#10;Descrição gerada automaticamente">
            <a:extLst>
              <a:ext uri="{FF2B5EF4-FFF2-40B4-BE49-F238E27FC236}">
                <a16:creationId xmlns:a16="http://schemas.microsoft.com/office/drawing/2014/main" id="{81E6758C-532E-8D2C-1676-153C4442A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8" t="5889" r="2886" b="-73"/>
          <a:stretch/>
        </p:blipFill>
        <p:spPr>
          <a:xfrm>
            <a:off x="6409067" y="1647285"/>
            <a:ext cx="5352927" cy="41270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C72804-8025-161E-4FE1-FBC866D24A85}"/>
              </a:ext>
            </a:extLst>
          </p:cNvPr>
          <p:cNvSpPr txBox="1"/>
          <p:nvPr/>
        </p:nvSpPr>
        <p:spPr>
          <a:xfrm>
            <a:off x="6407851" y="5755736"/>
            <a:ext cx="46028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err="1">
                <a:solidFill>
                  <a:schemeClr val="bg1"/>
                </a:solidFill>
                <a:cs typeface="Calibri"/>
              </a:rPr>
              <a:t>Description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: PCB 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back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 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side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 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implemented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 in 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KiCAD</a:t>
            </a:r>
            <a:endParaRPr lang="pt-BR" sz="16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449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5B35E-C386-07E1-46CA-4A6E066FE5AF}"/>
              </a:ext>
            </a:extLst>
          </p:cNvPr>
          <p:cNvSpPr txBox="1"/>
          <p:nvPr/>
        </p:nvSpPr>
        <p:spPr>
          <a:xfrm>
            <a:off x="1278194" y="2418735"/>
            <a:ext cx="93111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0" dirty="0">
                <a:solidFill>
                  <a:schemeClr val="bg1"/>
                </a:solidFill>
              </a:rPr>
              <a:t>THANK YOU</a:t>
            </a:r>
            <a:endParaRPr lang="en-IN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26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8;p22">
            <a:extLst>
              <a:ext uri="{FF2B5EF4-FFF2-40B4-BE49-F238E27FC236}">
                <a16:creationId xmlns:a16="http://schemas.microsoft.com/office/drawing/2014/main" id="{0626C1C3-6192-20D1-690D-A3F3FB62B8CA}"/>
              </a:ext>
            </a:extLst>
          </p:cNvPr>
          <p:cNvSpPr/>
          <p:nvPr/>
        </p:nvSpPr>
        <p:spPr>
          <a:xfrm>
            <a:off x="0" y="0"/>
            <a:ext cx="12192000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5DBBD9-B065-88DF-3209-21A83F91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05"/>
            <a:ext cx="10515600" cy="693309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Software Development on PSoC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2551F4-AA6A-CBA2-EEBA-9310188CC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93272"/>
            <a:ext cx="11011546" cy="241829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Exercise 1: UART Talkback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 a software on the </a:t>
            </a:r>
            <a:r>
              <a:rPr lang="en-US" dirty="0" err="1">
                <a:solidFill>
                  <a:schemeClr val="bg1"/>
                </a:solidFill>
              </a:rPr>
              <a:t>PSoC</a:t>
            </a:r>
            <a:r>
              <a:rPr lang="en-US" dirty="0">
                <a:solidFill>
                  <a:schemeClr val="bg1"/>
                </a:solidFill>
              </a:rPr>
              <a:t>, which receives the data from a terminal program on the windows and writes it back to the terminal in capital letters.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Step1: Write Back the text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Step2: Capitalize 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14785B-391B-B33C-510A-FF5728AC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80" y="2964690"/>
            <a:ext cx="4614530" cy="3465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2A8F8B-A0D7-A8E3-CDAF-61E62E7EC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850" y="2964691"/>
            <a:ext cx="6067202" cy="34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33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8;p22">
            <a:extLst>
              <a:ext uri="{FF2B5EF4-FFF2-40B4-BE49-F238E27FC236}">
                <a16:creationId xmlns:a16="http://schemas.microsoft.com/office/drawing/2014/main" id="{0626C1C3-6192-20D1-690D-A3F3FB62B8CA}"/>
              </a:ext>
            </a:extLst>
          </p:cNvPr>
          <p:cNvSpPr/>
          <p:nvPr/>
        </p:nvSpPr>
        <p:spPr>
          <a:xfrm>
            <a:off x="0" y="0"/>
            <a:ext cx="12192000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5DBBD9-B065-88DF-3209-21A83F91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05"/>
            <a:ext cx="10515600" cy="693309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Software Development on PSoC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B6E0E-E627-3AFA-84EA-4F335F21F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57" y="754914"/>
            <a:ext cx="5946059" cy="447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3533A3-9FAE-314F-19DA-C416C1C7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522" y="754914"/>
            <a:ext cx="5706271" cy="4475847"/>
          </a:xfrm>
          <a:prstGeom prst="rect">
            <a:avLst/>
          </a:prstGeom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2E2474E8-2BB3-A209-FC4D-781E8DFE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7" y="5377448"/>
            <a:ext cx="11620470" cy="1216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The UART receives characters from the terminal and transfers the character back to the terminal </a:t>
            </a:r>
          </a:p>
        </p:txBody>
      </p:sp>
    </p:spTree>
    <p:extLst>
      <p:ext uri="{BB962C8B-B14F-4D97-AF65-F5344CB8AC3E}">
        <p14:creationId xmlns:p14="http://schemas.microsoft.com/office/powerpoint/2010/main" val="1398747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8;p22">
            <a:extLst>
              <a:ext uri="{FF2B5EF4-FFF2-40B4-BE49-F238E27FC236}">
                <a16:creationId xmlns:a16="http://schemas.microsoft.com/office/drawing/2014/main" id="{0626C1C3-6192-20D1-690D-A3F3FB62B8CA}"/>
              </a:ext>
            </a:extLst>
          </p:cNvPr>
          <p:cNvSpPr/>
          <p:nvPr/>
        </p:nvSpPr>
        <p:spPr>
          <a:xfrm>
            <a:off x="0" y="0"/>
            <a:ext cx="12192000" cy="6856995"/>
          </a:xfrm>
          <a:custGeom>
            <a:avLst/>
            <a:gdLst/>
            <a:ahLst/>
            <a:cxnLst/>
            <a:rect l="l" t="t" r="r" b="b"/>
            <a:pathLst>
              <a:path w="886661" h="1336212" extrusionOk="0">
                <a:moveTo>
                  <a:pt x="0" y="0"/>
                </a:moveTo>
                <a:lnTo>
                  <a:pt x="886661" y="0"/>
                </a:lnTo>
                <a:lnTo>
                  <a:pt x="886661" y="1336212"/>
                </a:lnTo>
                <a:lnTo>
                  <a:pt x="0" y="1336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5DBBD9-B065-88DF-3209-21A83F91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05"/>
            <a:ext cx="10515600" cy="693309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Software Development on PSoC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812FAB-653F-3DF6-1608-19B15E352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375" y="4935794"/>
            <a:ext cx="11620470" cy="17698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Method 1 and 2 mentioned above produce the same result of capitalizing the text and writing back onto the terminal.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Method 1 checks if every character that is received through the UART is a lowercase aphabet and it subtracts 32 from the character to generates its corresponding Upper case in ascii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Method 2 checks if the received character is not null and uses “</a:t>
            </a:r>
            <a:r>
              <a:rPr lang="en-IN" dirty="0" err="1">
                <a:solidFill>
                  <a:schemeClr val="bg1"/>
                </a:solidFill>
              </a:rPr>
              <a:t>toupper</a:t>
            </a:r>
            <a:r>
              <a:rPr lang="en-IN" dirty="0">
                <a:solidFill>
                  <a:schemeClr val="bg1"/>
                </a:solidFill>
              </a:rPr>
              <a:t>” function which converts the lowercase alphabet to upper case and displays on the terminal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939192-E2DD-D734-FC96-C1339EA0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75" y="751599"/>
            <a:ext cx="5783625" cy="3987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D4B140-BA21-9304-F9B1-2BB26D2E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6" y="751598"/>
            <a:ext cx="5687219" cy="3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03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E0991-D100-9E8A-9218-718C4582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6" y="3076267"/>
            <a:ext cx="4566647" cy="1924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A73DB-A90E-387C-973C-B91709EEF593}"/>
              </a:ext>
            </a:extLst>
          </p:cNvPr>
          <p:cNvSpPr txBox="1"/>
          <p:nvPr/>
        </p:nvSpPr>
        <p:spPr>
          <a:xfrm>
            <a:off x="520026" y="767942"/>
            <a:ext cx="4257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Menlo"/>
              </a:rPr>
              <a:t>Expected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Menlo"/>
              </a:rPr>
              <a:t>Behaviour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Menlo"/>
              </a:rPr>
              <a:t>: 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Menlo"/>
              </a:rPr>
              <a:t>1. sends 's' over the serial Port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Menlo"/>
              </a:rPr>
              <a:t>2. Waits until there are 256 bytes in the buffer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Menlo"/>
              </a:rPr>
              <a:t>3. If there 256 bytes in the buffer, it take them, calculates the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Menlo"/>
              </a:rPr>
              <a:t>fft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Menlo"/>
              </a:rPr>
              <a:t> out of it and displays the received data and the absolute of the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Menlo"/>
              </a:rPr>
              <a:t>fft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Menlo"/>
              </a:rPr>
              <a:t>.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F31BE2D6-807B-F64F-95F3-AFE82AAC5A5D}"/>
              </a:ext>
            </a:extLst>
          </p:cNvPr>
          <p:cNvSpPr txBox="1">
            <a:spLocks/>
          </p:cNvSpPr>
          <p:nvPr/>
        </p:nvSpPr>
        <p:spPr>
          <a:xfrm>
            <a:off x="838200" y="169506"/>
            <a:ext cx="10515600" cy="598436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Wave Generation in PSoC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03F2AD-8855-2F3F-1AAE-F64E60AAF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26" y="5163724"/>
            <a:ext cx="4566647" cy="1524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BC25EF-1EFA-B0D7-0B59-A355B4F11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547" y="3987222"/>
            <a:ext cx="5770079" cy="2674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41619E-1BA9-FA1A-B4F0-516824BCD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547" y="767942"/>
            <a:ext cx="5770080" cy="27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2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A888F4-DA4F-399C-9685-2CA5DB46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37005"/>
            <a:ext cx="10515600" cy="598436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Wave Generation in PSoC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65A30-1B12-750D-5857-88586CAB0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54659"/>
            <a:ext cx="5157787" cy="823912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TRIANGLE WAVE GENERATION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CAC97B3-CFB6-431F-DDC1-58D0469B8E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1" y="978571"/>
            <a:ext cx="4893592" cy="279701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D53267-A687-CD34-DA69-C3D1094CD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7064" y="159837"/>
            <a:ext cx="5183188" cy="823912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SQUARE WAVE GENERATION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8063584-D91C-71B1-DC73-89E0883C50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94399" y="978571"/>
            <a:ext cx="5183188" cy="279701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5D39D1-98A9-33DE-AD14-31EE47268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031" y="3844414"/>
            <a:ext cx="4771924" cy="2976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C86BAA-30E8-4952-04AB-48CF68BB8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46" y="3844414"/>
            <a:ext cx="4771923" cy="29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84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A888F4-DA4F-399C-9685-2CA5DB46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07649"/>
            <a:ext cx="10515600" cy="598436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Wave Generation in PSoC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65A30-1B12-750D-5857-88586CAB0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23485"/>
            <a:ext cx="5157787" cy="823912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SAWTOOTH WAVE GENERATION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D53267-A687-CD34-DA69-C3D1094CD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06729" y="223485"/>
            <a:ext cx="5183188" cy="823912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STEP WAVE GENERATION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C2F9B0-7DA5-29BF-891F-A658B5987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9" y="1274242"/>
            <a:ext cx="4986974" cy="1493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543919-1E1E-A2CD-B593-296CA1B07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" y="2875040"/>
            <a:ext cx="4826308" cy="38753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AC5E26-07D4-A62D-7ECA-01A4045DE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889" y="1274242"/>
            <a:ext cx="5001323" cy="14938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FD1085-0547-82C7-309F-33745233F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396" y="2875040"/>
            <a:ext cx="4826308" cy="38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24"/>
          <p:cNvCxnSpPr/>
          <p:nvPr/>
        </p:nvCxnSpPr>
        <p:spPr>
          <a:xfrm>
            <a:off x="728330" y="826091"/>
            <a:ext cx="10820400" cy="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24"/>
          <p:cNvSpPr txBox="1"/>
          <p:nvPr/>
        </p:nvSpPr>
        <p:spPr>
          <a:xfrm>
            <a:off x="2254893" y="0"/>
            <a:ext cx="779562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DFC"/>
                </a:solidFill>
                <a:latin typeface="Josefin Sans"/>
                <a:ea typeface="Josefin Sans"/>
                <a:cs typeface="Josefin Sans"/>
                <a:sym typeface="Josefin Sans"/>
              </a:rPr>
              <a:t>PCB </a:t>
            </a:r>
            <a:r>
              <a:rPr lang="en-US" sz="4800" b="1">
                <a:solidFill>
                  <a:srgbClr val="FFFDFC"/>
                </a:solidFill>
                <a:latin typeface="Josefin Sans"/>
                <a:ea typeface="Josefin Sans"/>
                <a:cs typeface="Josefin Sans"/>
                <a:sym typeface="Josefin Sans"/>
              </a:rPr>
              <a:t>LAYERS</a:t>
            </a:r>
            <a:endParaRPr lang="en-US" sz="622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73A3A8-5076-82D7-10DE-C24DD565B78B}"/>
              </a:ext>
            </a:extLst>
          </p:cNvPr>
          <p:cNvSpPr txBox="1"/>
          <p:nvPr/>
        </p:nvSpPr>
        <p:spPr>
          <a:xfrm>
            <a:off x="1476418" y="3412228"/>
            <a:ext cx="33807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err="1">
                <a:solidFill>
                  <a:schemeClr val="bg1"/>
                </a:solidFill>
                <a:cs typeface="Calibri"/>
              </a:rPr>
              <a:t>Description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: PCB Back 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Layer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 for DATA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C72804-8025-161E-4FE1-FBC866D24A85}"/>
              </a:ext>
            </a:extLst>
          </p:cNvPr>
          <p:cNvSpPr txBox="1"/>
          <p:nvPr/>
        </p:nvSpPr>
        <p:spPr>
          <a:xfrm>
            <a:off x="6407851" y="3426604"/>
            <a:ext cx="46028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err="1">
                <a:solidFill>
                  <a:schemeClr val="bg1"/>
                </a:solidFill>
                <a:cs typeface="Calibri"/>
              </a:rPr>
              <a:t>Description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: PCB front 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Layer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 for DATA</a:t>
            </a:r>
          </a:p>
        </p:txBody>
      </p:sp>
      <p:pic>
        <p:nvPicPr>
          <p:cNvPr id="4" name="Imagem 3" descr="Interface gráfica do usuário, Aplicativo, Mapa&#10;&#10;Descrição gerada automaticamente">
            <a:extLst>
              <a:ext uri="{FF2B5EF4-FFF2-40B4-BE49-F238E27FC236}">
                <a16:creationId xmlns:a16="http://schemas.microsoft.com/office/drawing/2014/main" id="{54262ED7-9301-AF7E-F869-C7E6093F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96" y="1024566"/>
            <a:ext cx="3073700" cy="2379095"/>
          </a:xfrm>
          <a:prstGeom prst="rect">
            <a:avLst/>
          </a:prstGeom>
        </p:spPr>
      </p:pic>
      <p:pic>
        <p:nvPicPr>
          <p:cNvPr id="7" name="Imagem 6" descr="Tela de computador com jogo&#10;&#10;Descrição gerada automaticamente">
            <a:extLst>
              <a:ext uri="{FF2B5EF4-FFF2-40B4-BE49-F238E27FC236}">
                <a16:creationId xmlns:a16="http://schemas.microsoft.com/office/drawing/2014/main" id="{E258CEAF-63F8-9704-7B48-97FCC56DB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528" y="1024565"/>
            <a:ext cx="3228078" cy="2379094"/>
          </a:xfrm>
          <a:prstGeom prst="rect">
            <a:avLst/>
          </a:prstGeom>
        </p:spPr>
      </p:pic>
      <p:pic>
        <p:nvPicPr>
          <p:cNvPr id="5" name="Imagem 4" descr="Tela de computador com jogo&#10;&#10;Descrição gerada automaticamente">
            <a:extLst>
              <a:ext uri="{FF2B5EF4-FFF2-40B4-BE49-F238E27FC236}">
                <a16:creationId xmlns:a16="http://schemas.microsoft.com/office/drawing/2014/main" id="{3EA0DBA7-B3B6-A3CD-208A-576A773F6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291" y="3986212"/>
            <a:ext cx="3218553" cy="2508670"/>
          </a:xfrm>
          <a:prstGeom prst="rect">
            <a:avLst/>
          </a:prstGeom>
        </p:spPr>
      </p:pic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E1BC278F-E66B-40AE-124D-7B45FDA50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184" y="3986573"/>
            <a:ext cx="3084123" cy="25079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4FD45B-D23D-566B-2675-0134447DDB90}"/>
              </a:ext>
            </a:extLst>
          </p:cNvPr>
          <p:cNvSpPr txBox="1"/>
          <p:nvPr/>
        </p:nvSpPr>
        <p:spPr>
          <a:xfrm>
            <a:off x="1476417" y="6517737"/>
            <a:ext cx="33807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err="1">
                <a:solidFill>
                  <a:schemeClr val="bg1"/>
                </a:solidFill>
                <a:cs typeface="Calibri"/>
              </a:rPr>
              <a:t>Description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: PCB GND 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Layer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55F6FD0-F721-3B17-7076-0DA6CDF6AFA4}"/>
              </a:ext>
            </a:extLst>
          </p:cNvPr>
          <p:cNvSpPr txBox="1"/>
          <p:nvPr/>
        </p:nvSpPr>
        <p:spPr>
          <a:xfrm>
            <a:off x="6407850" y="6503358"/>
            <a:ext cx="46028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err="1">
                <a:solidFill>
                  <a:schemeClr val="bg1"/>
                </a:solidFill>
                <a:cs typeface="Calibri"/>
              </a:rPr>
              <a:t>Description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: PCB PWR 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22121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24"/>
          <p:cNvCxnSpPr/>
          <p:nvPr/>
        </p:nvCxnSpPr>
        <p:spPr>
          <a:xfrm>
            <a:off x="728330" y="826091"/>
            <a:ext cx="10820400" cy="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24"/>
          <p:cNvSpPr txBox="1"/>
          <p:nvPr/>
        </p:nvSpPr>
        <p:spPr>
          <a:xfrm>
            <a:off x="2254893" y="0"/>
            <a:ext cx="779562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DFC"/>
                </a:solidFill>
                <a:latin typeface="Josefin Sans"/>
                <a:ea typeface="Josefin Sans"/>
                <a:cs typeface="Josefin Sans"/>
                <a:sym typeface="Josefin Sans"/>
              </a:rPr>
              <a:t>PCB </a:t>
            </a:r>
            <a:r>
              <a:rPr lang="en-US" sz="4800" b="1" dirty="0">
                <a:solidFill>
                  <a:srgbClr val="FFFDFC"/>
                </a:solidFill>
                <a:latin typeface="Josefin Sans"/>
                <a:ea typeface="Josefin Sans"/>
                <a:cs typeface="Josefin Sans"/>
                <a:sym typeface="Josefin Sans"/>
              </a:rPr>
              <a:t>SCHEMATIC</a:t>
            </a:r>
            <a:endParaRPr lang="en-US" sz="622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73A3A8-5076-82D7-10DE-C24DD565B78B}"/>
              </a:ext>
            </a:extLst>
          </p:cNvPr>
          <p:cNvSpPr txBox="1"/>
          <p:nvPr/>
        </p:nvSpPr>
        <p:spPr>
          <a:xfrm>
            <a:off x="2109021" y="6517737"/>
            <a:ext cx="46028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err="1">
                <a:solidFill>
                  <a:schemeClr val="bg1"/>
                </a:solidFill>
                <a:cs typeface="Calibri"/>
              </a:rPr>
              <a:t>Description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: 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Circuits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 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implemented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 in PCB in 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KiCAD</a:t>
            </a:r>
            <a:endParaRPr lang="pt-BR" sz="16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Imagem 3" descr="Diagrama, Esquemático&#10;&#10;Descrição gerada automaticamente">
            <a:extLst>
              <a:ext uri="{FF2B5EF4-FFF2-40B4-BE49-F238E27FC236}">
                <a16:creationId xmlns:a16="http://schemas.microsoft.com/office/drawing/2014/main" id="{B0A21F27-FE6D-1879-18D8-FDA9AC68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651" y="1006954"/>
            <a:ext cx="7677150" cy="5505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24"/>
          <p:cNvCxnSpPr/>
          <p:nvPr/>
        </p:nvCxnSpPr>
        <p:spPr>
          <a:xfrm>
            <a:off x="657447" y="840267"/>
            <a:ext cx="10820400" cy="0"/>
          </a:xfrm>
          <a:prstGeom prst="straightConnector1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24"/>
          <p:cNvSpPr txBox="1"/>
          <p:nvPr/>
        </p:nvSpPr>
        <p:spPr>
          <a:xfrm>
            <a:off x="2240717" y="1"/>
            <a:ext cx="779562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DFC"/>
                </a:solidFill>
                <a:latin typeface="Josefin Sans"/>
                <a:ea typeface="Josefin Sans"/>
                <a:cs typeface="Josefin Sans"/>
                <a:sym typeface="Josefin Sans"/>
              </a:rPr>
              <a:t>AMPLIFIER CIRCUIT</a:t>
            </a:r>
            <a:endParaRPr lang="en-US" sz="622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 t="2741" b="3176"/>
          <a:stretch>
            <a:fillRect/>
          </a:stretch>
        </p:blipFill>
        <p:spPr bwMode="auto">
          <a:xfrm>
            <a:off x="625525" y="3161414"/>
            <a:ext cx="10798385" cy="335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tângulo de cantos arredondados 23"/>
          <p:cNvSpPr/>
          <p:nvPr/>
        </p:nvSpPr>
        <p:spPr>
          <a:xfrm>
            <a:off x="1913861" y="964020"/>
            <a:ext cx="3000000" cy="2023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67" u="sng">
                <a:solidFill>
                  <a:schemeClr val="bg1"/>
                </a:solidFill>
                <a:latin typeface="Josefin Sans" charset="0"/>
              </a:rPr>
              <a:t>1st STAGE:</a:t>
            </a:r>
          </a:p>
          <a:p>
            <a:pPr algn="ctr"/>
            <a:endParaRPr lang="pt-BR" sz="1200">
              <a:solidFill>
                <a:schemeClr val="bg1"/>
              </a:solidFill>
              <a:latin typeface="Josefin Sans" charset="0"/>
            </a:endParaRPr>
          </a:p>
          <a:p>
            <a:pPr algn="ctr"/>
            <a:r>
              <a:rPr lang="pt-BR" sz="1867" err="1">
                <a:solidFill>
                  <a:schemeClr val="bg1"/>
                </a:solidFill>
                <a:latin typeface="Josefin Sans" charset="0"/>
              </a:rPr>
              <a:t>Av</a:t>
            </a:r>
            <a:r>
              <a:rPr lang="pt-BR" sz="1867">
                <a:solidFill>
                  <a:schemeClr val="bg1"/>
                </a:solidFill>
                <a:latin typeface="Josefin Sans" charset="0"/>
              </a:rPr>
              <a:t> = 100</a:t>
            </a:r>
          </a:p>
          <a:p>
            <a:pPr algn="ctr"/>
            <a:endParaRPr lang="pt-BR" sz="1867">
              <a:solidFill>
                <a:schemeClr val="bg1"/>
              </a:solidFill>
              <a:latin typeface="Josefin Sans" charset="0"/>
            </a:endParaRPr>
          </a:p>
          <a:p>
            <a:pPr algn="ctr"/>
            <a:r>
              <a:rPr lang="pt-BR" sz="1867" err="1">
                <a:solidFill>
                  <a:schemeClr val="bg1"/>
                </a:solidFill>
                <a:latin typeface="Josefin Sans" charset="0"/>
              </a:rPr>
              <a:t>fl</a:t>
            </a:r>
            <a:r>
              <a:rPr lang="pt-BR" sz="1867">
                <a:solidFill>
                  <a:schemeClr val="bg1"/>
                </a:solidFill>
                <a:latin typeface="Josefin Sans" charset="0"/>
              </a:rPr>
              <a:t> = 15.392 Hz </a:t>
            </a:r>
          </a:p>
          <a:p>
            <a:pPr algn="ctr"/>
            <a:r>
              <a:rPr lang="pt-BR" sz="1867" err="1">
                <a:solidFill>
                  <a:schemeClr val="bg1"/>
                </a:solidFill>
                <a:latin typeface="Josefin Sans" charset="0"/>
              </a:rPr>
              <a:t>fh</a:t>
            </a:r>
            <a:r>
              <a:rPr lang="pt-BR" sz="1867">
                <a:solidFill>
                  <a:schemeClr val="bg1"/>
                </a:solidFill>
                <a:latin typeface="Josefin Sans" charset="0"/>
              </a:rPr>
              <a:t> = 482.287 Hz</a:t>
            </a:r>
          </a:p>
          <a:p>
            <a:pPr algn="ctr"/>
            <a:r>
              <a:rPr lang="pt-BR" sz="1867" err="1">
                <a:solidFill>
                  <a:schemeClr val="bg1"/>
                </a:solidFill>
                <a:latin typeface="Josefin Sans" charset="0"/>
              </a:rPr>
              <a:t>fc</a:t>
            </a:r>
            <a:r>
              <a:rPr lang="pt-BR" sz="1867">
                <a:solidFill>
                  <a:schemeClr val="bg1"/>
                </a:solidFill>
                <a:latin typeface="Josefin Sans" charset="0"/>
              </a:rPr>
              <a:t> = 86.15 Hz</a:t>
            </a: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6946605" y="966382"/>
            <a:ext cx="3000000" cy="2023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u="sng">
                <a:solidFill>
                  <a:schemeClr val="bg1"/>
                </a:solidFill>
                <a:latin typeface="Josefin Sans" charset="0"/>
              </a:rPr>
              <a:t>2nd STAGE:</a:t>
            </a:r>
          </a:p>
          <a:p>
            <a:pPr algn="ctr"/>
            <a:endParaRPr lang="pt-BR" sz="622">
              <a:solidFill>
                <a:schemeClr val="bg1"/>
              </a:solidFill>
              <a:latin typeface="Josefin Sans" charset="0"/>
            </a:endParaRPr>
          </a:p>
          <a:p>
            <a:pPr algn="ctr"/>
            <a:r>
              <a:rPr lang="pt-BR" sz="1867" err="1">
                <a:solidFill>
                  <a:schemeClr val="bg1"/>
                </a:solidFill>
                <a:latin typeface="Josefin Sans" charset="0"/>
              </a:rPr>
              <a:t>Av</a:t>
            </a:r>
            <a:r>
              <a:rPr lang="pt-BR" sz="1867">
                <a:solidFill>
                  <a:schemeClr val="bg1"/>
                </a:solidFill>
                <a:latin typeface="Josefin Sans" charset="0"/>
              </a:rPr>
              <a:t> = 3</a:t>
            </a:r>
          </a:p>
          <a:p>
            <a:pPr algn="ctr"/>
            <a:endParaRPr lang="pt-BR" sz="1867">
              <a:solidFill>
                <a:schemeClr val="bg1"/>
              </a:solidFill>
              <a:latin typeface="Josefin Sans" charset="0"/>
            </a:endParaRPr>
          </a:p>
          <a:p>
            <a:pPr algn="ctr"/>
            <a:r>
              <a:rPr lang="pt-BR" sz="1867" err="1">
                <a:solidFill>
                  <a:schemeClr val="bg1"/>
                </a:solidFill>
                <a:latin typeface="Josefin Sans" charset="0"/>
              </a:rPr>
              <a:t>fl</a:t>
            </a:r>
            <a:r>
              <a:rPr lang="pt-BR" sz="1867">
                <a:solidFill>
                  <a:schemeClr val="bg1"/>
                </a:solidFill>
                <a:latin typeface="Josefin Sans" charset="0"/>
              </a:rPr>
              <a:t> = 1.0261 Hz </a:t>
            </a:r>
          </a:p>
          <a:p>
            <a:pPr algn="ctr"/>
            <a:r>
              <a:rPr lang="pt-BR" sz="1867" err="1">
                <a:solidFill>
                  <a:schemeClr val="bg1"/>
                </a:solidFill>
                <a:latin typeface="Josefin Sans" charset="0"/>
              </a:rPr>
              <a:t>fh</a:t>
            </a:r>
            <a:r>
              <a:rPr lang="pt-BR" sz="1867">
                <a:solidFill>
                  <a:schemeClr val="bg1"/>
                </a:solidFill>
                <a:latin typeface="Josefin Sans" charset="0"/>
              </a:rPr>
              <a:t> = 482.287 Hz</a:t>
            </a:r>
          </a:p>
          <a:p>
            <a:pPr algn="ctr"/>
            <a:r>
              <a:rPr lang="pt-BR" sz="1867" err="1">
                <a:solidFill>
                  <a:schemeClr val="bg1"/>
                </a:solidFill>
                <a:latin typeface="Josefin Sans" charset="0"/>
              </a:rPr>
              <a:t>fc</a:t>
            </a:r>
            <a:r>
              <a:rPr lang="pt-BR" sz="1867">
                <a:solidFill>
                  <a:schemeClr val="bg1"/>
                </a:solidFill>
                <a:latin typeface="Josefin Sans" charset="0"/>
              </a:rPr>
              <a:t> = 22.245 Hz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9C9A8B-C0D3-193B-9592-60B9476ECCC9}"/>
              </a:ext>
            </a:extLst>
          </p:cNvPr>
          <p:cNvSpPr txBox="1"/>
          <p:nvPr/>
        </p:nvSpPr>
        <p:spPr>
          <a:xfrm>
            <a:off x="656908" y="6546491"/>
            <a:ext cx="42433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err="1">
                <a:solidFill>
                  <a:schemeClr val="bg1"/>
                </a:solidFill>
                <a:cs typeface="Calibri"/>
              </a:rPr>
              <a:t>Description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: 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Amplifier</a:t>
            </a:r>
            <a:r>
              <a:rPr lang="pt-BR" sz="1600" b="1">
                <a:solidFill>
                  <a:schemeClr val="bg1"/>
                </a:solidFill>
                <a:cs typeface="Calibri"/>
              </a:rPr>
              <a:t> Circuit in </a:t>
            </a:r>
            <a:r>
              <a:rPr lang="pt-BR" sz="1600" b="1" err="1">
                <a:solidFill>
                  <a:schemeClr val="bg1"/>
                </a:solidFill>
                <a:cs typeface="Calibri"/>
              </a:rPr>
              <a:t>KiCAD</a:t>
            </a:r>
            <a:endParaRPr lang="pt-BR" sz="1600" b="1">
              <a:solidFill>
                <a:schemeClr val="bg1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AEB5CB-3972-ED29-FC0F-3CD5390F6869}"/>
              </a:ext>
            </a:extLst>
          </p:cNvPr>
          <p:cNvSpPr txBox="1"/>
          <p:nvPr/>
        </p:nvSpPr>
        <p:spPr>
          <a:xfrm>
            <a:off x="481780" y="259163"/>
            <a:ext cx="2330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u="sng" dirty="0">
                <a:solidFill>
                  <a:schemeClr val="bg1"/>
                </a:solidFill>
              </a:rPr>
              <a:t>Output of Stage 1:</a:t>
            </a:r>
            <a:endParaRPr lang="en-IN" sz="2200" u="sng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7A0809-B4FE-1CE6-A4AA-53BAB81BF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35" y="3097160"/>
            <a:ext cx="5555225" cy="35292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4DB208-50B9-4C90-E98A-97166DA09433}"/>
              </a:ext>
            </a:extLst>
          </p:cNvPr>
          <p:cNvSpPr txBox="1"/>
          <p:nvPr/>
        </p:nvSpPr>
        <p:spPr>
          <a:xfrm>
            <a:off x="368709" y="664254"/>
            <a:ext cx="5319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determine the corner frequencies of the first stage, we use the formula to calculate upper and lower cut-off frequency,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Given: Voltage Gain Av = 100</a:t>
            </a:r>
          </a:p>
          <a:p>
            <a:r>
              <a:rPr lang="en-US" dirty="0">
                <a:solidFill>
                  <a:schemeClr val="bg1"/>
                </a:solidFill>
              </a:rPr>
              <a:t>R4 = 220kOhm</a:t>
            </a:r>
          </a:p>
          <a:p>
            <a:r>
              <a:rPr lang="en-US" dirty="0">
                <a:solidFill>
                  <a:schemeClr val="bg1"/>
                </a:solidFill>
              </a:rPr>
              <a:t>=&gt; R1 = R4/ Av</a:t>
            </a:r>
          </a:p>
          <a:p>
            <a:r>
              <a:rPr lang="en-US" dirty="0">
                <a:solidFill>
                  <a:schemeClr val="bg1"/>
                </a:solidFill>
              </a:rPr>
              <a:t>=&gt; R1 = 2.2k Ohm</a:t>
            </a:r>
          </a:p>
          <a:p>
            <a:r>
              <a:rPr lang="en-US" dirty="0">
                <a:solidFill>
                  <a:schemeClr val="bg1"/>
                </a:solidFill>
              </a:rPr>
              <a:t>f=1/2*pi*R*C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64899-B548-1FE0-1D55-3E46A2370E92}"/>
              </a:ext>
            </a:extLst>
          </p:cNvPr>
          <p:cNvSpPr txBox="1"/>
          <p:nvPr/>
        </p:nvSpPr>
        <p:spPr>
          <a:xfrm>
            <a:off x="6322143" y="121825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corner frequency: fc= sqrt(</a:t>
            </a:r>
            <a:r>
              <a:rPr lang="en-IN" dirty="0" err="1">
                <a:solidFill>
                  <a:schemeClr val="bg1"/>
                </a:solidFill>
              </a:rPr>
              <a:t>fl</a:t>
            </a:r>
            <a:r>
              <a:rPr lang="en-IN" dirty="0">
                <a:solidFill>
                  <a:schemeClr val="bg1"/>
                </a:solidFill>
              </a:rPr>
              <a:t>*</a:t>
            </a:r>
            <a:r>
              <a:rPr lang="en-IN" dirty="0" err="1">
                <a:solidFill>
                  <a:schemeClr val="bg1"/>
                </a:solidFill>
              </a:rPr>
              <a:t>fh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=&gt; </a:t>
            </a:r>
            <a:r>
              <a:rPr lang="en-IN" dirty="0" err="1">
                <a:solidFill>
                  <a:schemeClr val="bg1"/>
                </a:solidFill>
              </a:rPr>
              <a:t>fl</a:t>
            </a:r>
            <a:r>
              <a:rPr lang="en-IN" dirty="0">
                <a:solidFill>
                  <a:schemeClr val="bg1"/>
                </a:solidFill>
              </a:rPr>
              <a:t> = 15.392 Hz</a:t>
            </a:r>
          </a:p>
          <a:p>
            <a:r>
              <a:rPr lang="en-IN" dirty="0">
                <a:solidFill>
                  <a:schemeClr val="bg1"/>
                </a:solidFill>
              </a:rPr>
              <a:t>=&gt; </a:t>
            </a:r>
            <a:r>
              <a:rPr lang="en-IN" dirty="0" err="1">
                <a:solidFill>
                  <a:schemeClr val="bg1"/>
                </a:solidFill>
              </a:rPr>
              <a:t>fh</a:t>
            </a:r>
            <a:r>
              <a:rPr lang="en-IN" dirty="0">
                <a:solidFill>
                  <a:schemeClr val="bg1"/>
                </a:solidFill>
              </a:rPr>
              <a:t> = 482.287 Hz</a:t>
            </a:r>
          </a:p>
          <a:p>
            <a:r>
              <a:rPr lang="en-IN" dirty="0">
                <a:solidFill>
                  <a:schemeClr val="bg1"/>
                </a:solidFill>
              </a:rPr>
              <a:t>=&gt; fc = 86.15 Hz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9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75A1F-F8B4-6CB0-A0FD-E7981A8E1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0" y="3428999"/>
            <a:ext cx="5897854" cy="3315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BEA086-1BD1-69E7-FC41-43522DD60A8A}"/>
              </a:ext>
            </a:extLst>
          </p:cNvPr>
          <p:cNvSpPr txBox="1"/>
          <p:nvPr/>
        </p:nvSpPr>
        <p:spPr>
          <a:xfrm>
            <a:off x="521109" y="411563"/>
            <a:ext cx="2330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u="sng" dirty="0">
                <a:solidFill>
                  <a:schemeClr val="bg1"/>
                </a:solidFill>
              </a:rPr>
              <a:t>Output of Stage 2:</a:t>
            </a:r>
            <a:endParaRPr lang="en-IN" sz="22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E6B8C-9321-8A1F-8CC3-18D23095C343}"/>
              </a:ext>
            </a:extLst>
          </p:cNvPr>
          <p:cNvSpPr txBox="1"/>
          <p:nvPr/>
        </p:nvSpPr>
        <p:spPr>
          <a:xfrm>
            <a:off x="481779" y="1053679"/>
            <a:ext cx="6656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To determine the corner frequencies of the stage 2, we use the formula f=1/2*pi*R*C and fc= sqrt(</a:t>
            </a:r>
            <a:r>
              <a:rPr lang="en-IN" dirty="0" err="1">
                <a:solidFill>
                  <a:schemeClr val="bg1"/>
                </a:solidFill>
              </a:rPr>
              <a:t>fl</a:t>
            </a:r>
            <a:r>
              <a:rPr lang="en-IN" dirty="0">
                <a:solidFill>
                  <a:schemeClr val="bg1"/>
                </a:solidFill>
              </a:rPr>
              <a:t>*</a:t>
            </a:r>
            <a:r>
              <a:rPr lang="en-IN" dirty="0" err="1">
                <a:solidFill>
                  <a:schemeClr val="bg1"/>
                </a:solidFill>
              </a:rPr>
              <a:t>fh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Given: Voltage Gain Av = 3</a:t>
            </a:r>
          </a:p>
          <a:p>
            <a:r>
              <a:rPr lang="en-IN" dirty="0">
                <a:solidFill>
                  <a:schemeClr val="bg1"/>
                </a:solidFill>
              </a:rPr>
              <a:t>R6 = 100kOhm</a:t>
            </a:r>
          </a:p>
          <a:p>
            <a:r>
              <a:rPr lang="en-IN" dirty="0">
                <a:solidFill>
                  <a:schemeClr val="bg1"/>
                </a:solidFill>
              </a:rPr>
              <a:t>=&gt; R5 = R6/ Av</a:t>
            </a:r>
          </a:p>
          <a:p>
            <a:r>
              <a:rPr lang="en-IN" dirty="0">
                <a:solidFill>
                  <a:schemeClr val="bg1"/>
                </a:solidFill>
              </a:rPr>
              <a:t>=&gt; R5 = 33.33kOhm</a:t>
            </a:r>
          </a:p>
          <a:p>
            <a:r>
              <a:rPr lang="en-IN" dirty="0">
                <a:solidFill>
                  <a:schemeClr val="bg1"/>
                </a:solidFill>
              </a:rPr>
              <a:t>Note: Since 33.33k is not a standard E24 series resistor, we will be using a 33kOhm Resistor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282DF-B57E-1F69-6C12-31D82FB6CA91}"/>
              </a:ext>
            </a:extLst>
          </p:cNvPr>
          <p:cNvSpPr txBox="1"/>
          <p:nvPr/>
        </p:nvSpPr>
        <p:spPr>
          <a:xfrm>
            <a:off x="7610167" y="1806469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fc= sqrt(</a:t>
            </a:r>
            <a:r>
              <a:rPr lang="en-IN" dirty="0" err="1">
                <a:solidFill>
                  <a:schemeClr val="bg1"/>
                </a:solidFill>
              </a:rPr>
              <a:t>fl</a:t>
            </a:r>
            <a:r>
              <a:rPr lang="en-IN" dirty="0">
                <a:solidFill>
                  <a:schemeClr val="bg1"/>
                </a:solidFill>
              </a:rPr>
              <a:t>*</a:t>
            </a:r>
            <a:r>
              <a:rPr lang="en-IN" dirty="0" err="1">
                <a:solidFill>
                  <a:schemeClr val="bg1"/>
                </a:solidFill>
              </a:rPr>
              <a:t>fh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=&gt; </a:t>
            </a:r>
            <a:r>
              <a:rPr lang="en-IN" dirty="0" err="1">
                <a:solidFill>
                  <a:schemeClr val="bg1"/>
                </a:solidFill>
              </a:rPr>
              <a:t>fl</a:t>
            </a:r>
            <a:r>
              <a:rPr lang="en-IN" dirty="0">
                <a:solidFill>
                  <a:schemeClr val="bg1"/>
                </a:solidFill>
              </a:rPr>
              <a:t> = 1.0261 Hz</a:t>
            </a:r>
          </a:p>
          <a:p>
            <a:r>
              <a:rPr lang="en-IN" dirty="0">
                <a:solidFill>
                  <a:schemeClr val="bg1"/>
                </a:solidFill>
              </a:rPr>
              <a:t>=&gt; </a:t>
            </a:r>
            <a:r>
              <a:rPr lang="en-IN" dirty="0" err="1">
                <a:solidFill>
                  <a:schemeClr val="bg1"/>
                </a:solidFill>
              </a:rPr>
              <a:t>fh</a:t>
            </a:r>
            <a:r>
              <a:rPr lang="en-IN" dirty="0">
                <a:solidFill>
                  <a:schemeClr val="bg1"/>
                </a:solidFill>
              </a:rPr>
              <a:t> = 482.287 Hz</a:t>
            </a:r>
          </a:p>
          <a:p>
            <a:r>
              <a:rPr lang="en-IN" dirty="0">
                <a:solidFill>
                  <a:schemeClr val="bg1"/>
                </a:solidFill>
              </a:rPr>
              <a:t>=&gt; fc = 22.245 Hz</a:t>
            </a:r>
          </a:p>
        </p:txBody>
      </p:sp>
    </p:spTree>
    <p:extLst>
      <p:ext uri="{BB962C8B-B14F-4D97-AF65-F5344CB8AC3E}">
        <p14:creationId xmlns:p14="http://schemas.microsoft.com/office/powerpoint/2010/main" val="27522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2268</Words>
  <Application>Microsoft Office PowerPoint</Application>
  <PresentationFormat>Widescreen</PresentationFormat>
  <Paragraphs>274</Paragraphs>
  <Slides>46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Assistant</vt:lpstr>
      <vt:lpstr>Calibri</vt:lpstr>
      <vt:lpstr>Calibri Light</vt:lpstr>
      <vt:lpstr>Josefin Sans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Development on PSoC Statemachine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Statemachine – implemented using switch case</vt:lpstr>
      <vt:lpstr>Software Development on PSoC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Development on PSoC</vt:lpstr>
      <vt:lpstr>Software Development on PSoC</vt:lpstr>
      <vt:lpstr>Software Development on PSoC</vt:lpstr>
      <vt:lpstr>PowerPoint Presentation</vt:lpstr>
      <vt:lpstr>Wave Generation in PSoC</vt:lpstr>
      <vt:lpstr>Wave Generation in PSoC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SDHD FINAL REVIEW 24GHz-Radar for movement detection</dc:title>
  <dc:creator>Rakshitha Kukke Prakash</dc:creator>
  <cp:lastModifiedBy>Rakshitha Kukke Prakash</cp:lastModifiedBy>
  <cp:revision>2</cp:revision>
  <dcterms:created xsi:type="dcterms:W3CDTF">2024-07-12T21:10:32Z</dcterms:created>
  <dcterms:modified xsi:type="dcterms:W3CDTF">2024-07-16T19:55:18Z</dcterms:modified>
</cp:coreProperties>
</file>